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s/slide3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customXml/itemProps3.xml" ContentType="application/vnd.openxmlformats-officedocument.customXml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9"/>
  </p:notesMasterIdLst>
  <p:handoutMasterIdLst>
    <p:handoutMasterId r:id="rId40"/>
  </p:handoutMasterIdLst>
  <p:sldIdLst>
    <p:sldId id="256" r:id="rId5"/>
    <p:sldId id="355" r:id="rId6"/>
    <p:sldId id="358" r:id="rId7"/>
    <p:sldId id="356" r:id="rId8"/>
    <p:sldId id="294" r:id="rId9"/>
    <p:sldId id="338" r:id="rId10"/>
    <p:sldId id="340" r:id="rId11"/>
    <p:sldId id="341" r:id="rId12"/>
    <p:sldId id="328" r:id="rId13"/>
    <p:sldId id="343" r:id="rId14"/>
    <p:sldId id="329" r:id="rId15"/>
    <p:sldId id="344" r:id="rId16"/>
    <p:sldId id="354" r:id="rId17"/>
    <p:sldId id="333" r:id="rId18"/>
    <p:sldId id="330" r:id="rId19"/>
    <p:sldId id="331" r:id="rId20"/>
    <p:sldId id="332" r:id="rId21"/>
    <p:sldId id="348" r:id="rId22"/>
    <p:sldId id="303" r:id="rId23"/>
    <p:sldId id="319" r:id="rId24"/>
    <p:sldId id="334" r:id="rId25"/>
    <p:sldId id="287" r:id="rId26"/>
    <p:sldId id="263" r:id="rId27"/>
    <p:sldId id="281" r:id="rId28"/>
    <p:sldId id="264" r:id="rId29"/>
    <p:sldId id="288" r:id="rId30"/>
    <p:sldId id="268" r:id="rId31"/>
    <p:sldId id="280" r:id="rId32"/>
    <p:sldId id="272" r:id="rId33"/>
    <p:sldId id="283" r:id="rId34"/>
    <p:sldId id="350" r:id="rId35"/>
    <p:sldId id="351" r:id="rId36"/>
    <p:sldId id="352" r:id="rId37"/>
    <p:sldId id="320"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1" autoAdjust="0"/>
    <p:restoredTop sz="77093" autoAdjust="0"/>
  </p:normalViewPr>
  <p:slideViewPr>
    <p:cSldViewPr snapToGrid="0" snapToObjects="1">
      <p:cViewPr varScale="1">
        <p:scale>
          <a:sx n="67" d="100"/>
          <a:sy n="67" d="100"/>
        </p:scale>
        <p:origin x="1920" y="6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20"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036495C-1AEF-41F7-A219-8786F65EF946}" type="datetimeFigureOut">
              <a:rPr lang="en-US" smtClean="0"/>
              <a:t>5/15/2023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4158F9-FD45-48FE-AA7B-6D096F1BFC5E}" type="slidenum">
              <a:rPr lang="en-US" smtClean="0"/>
              <a:t>‹#›</a:t>
            </a:fld>
            <a:endParaRPr lang="en-US"/>
          </a:p>
        </p:txBody>
      </p:sp>
    </p:spTree>
    <p:extLst>
      <p:ext uri="{BB962C8B-B14F-4D97-AF65-F5344CB8AC3E}">
        <p14:creationId xmlns:p14="http://schemas.microsoft.com/office/powerpoint/2010/main" val="127570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BC1F7DD-702D-4D4F-A73C-8016ED2F52BE}" type="datetimeFigureOut">
              <a:rPr lang="en-US" smtClean="0"/>
              <a:t>5/15/2023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0AD8E8E-28FE-4842-96B7-E4162EE6D600}" type="slidenum">
              <a:rPr lang="en-US" smtClean="0"/>
              <a:t>‹#›</a:t>
            </a:fld>
            <a:endParaRPr lang="en-US"/>
          </a:p>
        </p:txBody>
      </p:sp>
    </p:spTree>
    <p:extLst>
      <p:ext uri="{BB962C8B-B14F-4D97-AF65-F5344CB8AC3E}">
        <p14:creationId xmlns:p14="http://schemas.microsoft.com/office/powerpoint/2010/main" val="302587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a:t>
            </a:fld>
            <a:endParaRPr lang="en-US"/>
          </a:p>
        </p:txBody>
      </p:sp>
    </p:spTree>
    <p:extLst>
      <p:ext uri="{BB962C8B-B14F-4D97-AF65-F5344CB8AC3E}">
        <p14:creationId xmlns:p14="http://schemas.microsoft.com/office/powerpoint/2010/main" val="338636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13</a:t>
            </a:fld>
            <a:endParaRPr lang="en-US"/>
          </a:p>
        </p:txBody>
      </p:sp>
    </p:spTree>
    <p:extLst>
      <p:ext uri="{BB962C8B-B14F-4D97-AF65-F5344CB8AC3E}">
        <p14:creationId xmlns:p14="http://schemas.microsoft.com/office/powerpoint/2010/main" val="8073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14</a:t>
            </a:fld>
            <a:endParaRPr lang="en-US"/>
          </a:p>
        </p:txBody>
      </p:sp>
    </p:spTree>
    <p:extLst>
      <p:ext uri="{BB962C8B-B14F-4D97-AF65-F5344CB8AC3E}">
        <p14:creationId xmlns:p14="http://schemas.microsoft.com/office/powerpoint/2010/main" val="185233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Side: </a:t>
            </a:r>
            <a:r>
              <a:rPr lang="en-US" baseline="0" dirty="0" smtClean="0"/>
              <a:t>Chart Supplement for Ronald Regan Airport, with its published declared distances. Declared Distances are published for each operational end. For Ronald Regan Airport, six published declared distances for each direction of their three runways. </a:t>
            </a:r>
          </a:p>
          <a:p>
            <a:endParaRPr lang="en-US" baseline="0" dirty="0" smtClean="0"/>
          </a:p>
          <a:p>
            <a:r>
              <a:rPr lang="en-US" baseline="0" dirty="0" smtClean="0"/>
              <a:t>Right Side: Excerpt from the FAA NOTAM Order discussing D.D.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15</a:t>
            </a:fld>
            <a:endParaRPr lang="en-US"/>
          </a:p>
        </p:txBody>
      </p:sp>
    </p:spTree>
    <p:extLst>
      <p:ext uri="{BB962C8B-B14F-4D97-AF65-F5344CB8AC3E}">
        <p14:creationId xmlns:p14="http://schemas.microsoft.com/office/powerpoint/2010/main" val="337768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FAA publications use a “D” symbol is used to inform operators that there are declared distances established for one or more runways for this airport. </a:t>
            </a:r>
          </a:p>
          <a:p>
            <a:endParaRPr lang="en-US" baseline="0" dirty="0" smtClean="0"/>
          </a:p>
          <a:p>
            <a:r>
              <a:rPr lang="en-US" baseline="0" dirty="0" smtClean="0"/>
              <a:t>Pilots should then refer to the Chart Supplement or other publication to obtain these distances. </a:t>
            </a:r>
          </a:p>
          <a:p>
            <a:endParaRPr lang="en-US" baseline="0" dirty="0" smtClean="0"/>
          </a:p>
          <a:p>
            <a:r>
              <a:rPr lang="en-US" baseline="0" dirty="0" smtClean="0"/>
              <a:t>*************************************************</a:t>
            </a:r>
          </a:p>
          <a:p>
            <a:r>
              <a:rPr lang="en-US" baseline="0" dirty="0" err="1" smtClean="0"/>
              <a:t>Jeppeson</a:t>
            </a:r>
            <a:r>
              <a:rPr lang="en-US" baseline="0" dirty="0" smtClean="0"/>
              <a:t> is a little different as they publish usable lengths distances and not declared distances, as they have been using this terminology before the creation of declared distances.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16</a:t>
            </a:fld>
            <a:endParaRPr lang="en-US"/>
          </a:p>
        </p:txBody>
      </p:sp>
    </p:spTree>
    <p:extLst>
      <p:ext uri="{BB962C8B-B14F-4D97-AF65-F5344CB8AC3E}">
        <p14:creationId xmlns:p14="http://schemas.microsoft.com/office/powerpoint/2010/main" val="66307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Published</a:t>
            </a:r>
            <a:r>
              <a:rPr lang="en-US" baseline="0" dirty="0" smtClean="0"/>
              <a:t> in 2009, AAS-300 issued a Cert Alert requiring all runways available for air carrier use to have its declared distances reported. </a:t>
            </a:r>
          </a:p>
          <a:p>
            <a:endParaRPr lang="en-US" baseline="0" dirty="0" smtClean="0"/>
          </a:p>
        </p:txBody>
      </p:sp>
      <p:sp>
        <p:nvSpPr>
          <p:cNvPr id="4" name="Slide Number Placeholder 3"/>
          <p:cNvSpPr>
            <a:spLocks noGrp="1"/>
          </p:cNvSpPr>
          <p:nvPr>
            <p:ph type="sldNum" sz="quarter" idx="10"/>
          </p:nvPr>
        </p:nvSpPr>
        <p:spPr/>
        <p:txBody>
          <a:bodyPr/>
          <a:lstStyle/>
          <a:p>
            <a:fld id="{60AD8E8E-28FE-4842-96B7-E4162EE6D600}" type="slidenum">
              <a:rPr lang="en-US" smtClean="0"/>
              <a:t>17</a:t>
            </a:fld>
            <a:endParaRPr lang="en-US"/>
          </a:p>
        </p:txBody>
      </p:sp>
    </p:spTree>
    <p:extLst>
      <p:ext uri="{BB962C8B-B14F-4D97-AF65-F5344CB8AC3E}">
        <p14:creationId xmlns:p14="http://schemas.microsoft.com/office/powerpoint/2010/main" val="255219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For runways without published declared distances, the declared distances may be assumed to be equal to the physical length of the runway unless there is a displaced landing threshold, in which case the Landing Distance Available (LDA) is shortened by the amount of the threshold displacement</a:t>
            </a:r>
            <a:r>
              <a:rPr lang="en-US" sz="1300" dirty="0" smtClean="0"/>
              <a:t>.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18</a:t>
            </a:fld>
            <a:endParaRPr lang="en-US"/>
          </a:p>
        </p:txBody>
      </p:sp>
    </p:spTree>
    <p:extLst>
      <p:ext uri="{BB962C8B-B14F-4D97-AF65-F5344CB8AC3E}">
        <p14:creationId xmlns:p14="http://schemas.microsoft.com/office/powerpoint/2010/main" val="30960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visual cues regarding declared distances with a</a:t>
            </a:r>
            <a:r>
              <a:rPr lang="en-US" baseline="0" dirty="0" smtClean="0"/>
              <a:t> few exceptions. </a:t>
            </a:r>
          </a:p>
          <a:p>
            <a:endParaRPr lang="en-US" baseline="0" dirty="0" smtClean="0"/>
          </a:p>
          <a:p>
            <a:pPr lvl="1"/>
            <a:r>
              <a:rPr lang="en-US" baseline="0" dirty="0" smtClean="0"/>
              <a:t>Exception #1 – Runways with a displaced threshold is a visual indicator that the LDA is shortened. </a:t>
            </a:r>
          </a:p>
          <a:p>
            <a:pPr lvl="1"/>
            <a:endParaRPr lang="en-US" baseline="0" dirty="0" smtClean="0"/>
          </a:p>
          <a:p>
            <a:pPr lvl="1"/>
            <a:r>
              <a:rPr lang="en-US" baseline="0" dirty="0" smtClean="0"/>
              <a:t>Exception #2 – Airfield Information signs providing takeoff runway available information. Shown on the screen is one for temporary construction. </a:t>
            </a:r>
          </a:p>
          <a:p>
            <a:endParaRPr lang="en-US" baseline="0" dirty="0" smtClean="0"/>
          </a:p>
        </p:txBody>
      </p:sp>
      <p:sp>
        <p:nvSpPr>
          <p:cNvPr id="4" name="Slide Number Placeholder 3"/>
          <p:cNvSpPr>
            <a:spLocks noGrp="1"/>
          </p:cNvSpPr>
          <p:nvPr>
            <p:ph type="sldNum" sz="quarter" idx="10"/>
          </p:nvPr>
        </p:nvSpPr>
        <p:spPr/>
        <p:txBody>
          <a:bodyPr/>
          <a:lstStyle/>
          <a:p>
            <a:fld id="{60AD8E8E-28FE-4842-96B7-E4162EE6D600}" type="slidenum">
              <a:rPr lang="en-US" smtClean="0"/>
              <a:t>19</a:t>
            </a:fld>
            <a:endParaRPr lang="en-US"/>
          </a:p>
        </p:txBody>
      </p:sp>
    </p:spTree>
    <p:extLst>
      <p:ext uri="{BB962C8B-B14F-4D97-AF65-F5344CB8AC3E}">
        <p14:creationId xmlns:p14="http://schemas.microsoft.com/office/powerpoint/2010/main" val="427306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AAS and APP joint memo on DD for non-turbine powered airplanes.</a:t>
            </a:r>
            <a:r>
              <a:rPr lang="en-US" sz="1300" baseline="0" dirty="0" smtClean="0"/>
              <a:t>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20</a:t>
            </a:fld>
            <a:endParaRPr lang="en-US"/>
          </a:p>
        </p:txBody>
      </p:sp>
    </p:spTree>
    <p:extLst>
      <p:ext uri="{BB962C8B-B14F-4D97-AF65-F5344CB8AC3E}">
        <p14:creationId xmlns:p14="http://schemas.microsoft.com/office/powerpoint/2010/main" val="129412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21</a:t>
            </a:fld>
            <a:endParaRPr lang="en-US"/>
          </a:p>
        </p:txBody>
      </p:sp>
    </p:spTree>
    <p:extLst>
      <p:ext uri="{BB962C8B-B14F-4D97-AF65-F5344CB8AC3E}">
        <p14:creationId xmlns:p14="http://schemas.microsoft.com/office/powerpoint/2010/main" val="55784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22</a:t>
            </a:fld>
            <a:endParaRPr lang="en-US"/>
          </a:p>
        </p:txBody>
      </p:sp>
    </p:spTree>
    <p:extLst>
      <p:ext uri="{BB962C8B-B14F-4D97-AF65-F5344CB8AC3E}">
        <p14:creationId xmlns:p14="http://schemas.microsoft.com/office/powerpoint/2010/main" val="137939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a runway may have a defined length, the entire length may not be available for takeoff or landing. </a:t>
            </a:r>
          </a:p>
          <a:p>
            <a:endParaRPr lang="en-US" baseline="0" dirty="0" smtClean="0"/>
          </a:p>
          <a:p>
            <a:r>
              <a:rPr lang="en-US" baseline="0" dirty="0" smtClean="0"/>
              <a:t>Alternatively, extra length may be available for specific operations.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5</a:t>
            </a:fld>
            <a:endParaRPr lang="en-US"/>
          </a:p>
        </p:txBody>
      </p:sp>
    </p:spTree>
    <p:extLst>
      <p:ext uri="{BB962C8B-B14F-4D97-AF65-F5344CB8AC3E}">
        <p14:creationId xmlns:p14="http://schemas.microsoft.com/office/powerpoint/2010/main" val="2124553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23</a:t>
            </a:fld>
            <a:endParaRPr lang="en-US"/>
          </a:p>
        </p:txBody>
      </p:sp>
    </p:spTree>
    <p:extLst>
      <p:ext uri="{BB962C8B-B14F-4D97-AF65-F5344CB8AC3E}">
        <p14:creationId xmlns:p14="http://schemas.microsoft.com/office/powerpoint/2010/main" val="230121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smtClean="0"/>
              <a:t>Safety </a:t>
            </a:r>
            <a:r>
              <a:rPr lang="en-US" sz="1300" dirty="0"/>
              <a:t>Risk Panel with both internal and external subject matter experts to identify hazards associated with the current practice of reducing the TORA to satisfy the departure RPZ. </a:t>
            </a:r>
            <a:endParaRPr lang="en-US" sz="1300" dirty="0" smtClean="0"/>
          </a:p>
          <a:p>
            <a:pPr defTabSz="966612">
              <a:defRPr/>
            </a:pPr>
            <a:endParaRPr lang="en-US" sz="1300" dirty="0" smtClean="0"/>
          </a:p>
          <a:p>
            <a:pPr defTabSz="966612">
              <a:defRPr/>
            </a:pPr>
            <a:r>
              <a:rPr lang="en-US" sz="1300" dirty="0" smtClean="0"/>
              <a:t>No </a:t>
            </a:r>
            <a:r>
              <a:rPr lang="en-US" sz="1300" dirty="0"/>
              <a:t>hazards were found, </a:t>
            </a:r>
            <a:r>
              <a:rPr lang="en-US" sz="1300" dirty="0" smtClean="0"/>
              <a:t>however a </a:t>
            </a:r>
            <a:r>
              <a:rPr lang="en-US" sz="1300" dirty="0"/>
              <a:t>finding that the TORA reduction to mitigate the departure RPZ may not achieve the safety benefit as intended. </a:t>
            </a:r>
            <a:endParaRPr lang="en-US" sz="1300" dirty="0" smtClean="0"/>
          </a:p>
          <a:p>
            <a:pPr defTabSz="966612">
              <a:defRPr/>
            </a:pPr>
            <a:endParaRPr lang="en-US" sz="1300" dirty="0" smtClean="0"/>
          </a:p>
          <a:p>
            <a:pPr defTabSz="966612">
              <a:defRPr/>
            </a:pPr>
            <a:r>
              <a:rPr lang="en-US" sz="1300" dirty="0" smtClean="0"/>
              <a:t>Departure </a:t>
            </a:r>
            <a:r>
              <a:rPr lang="en-US" sz="1300" dirty="0"/>
              <a:t>RPZ is applicable to all aircraft, </a:t>
            </a:r>
            <a:r>
              <a:rPr lang="en-US" sz="1300" dirty="0" smtClean="0"/>
              <a:t>but declared </a:t>
            </a:r>
            <a:r>
              <a:rPr lang="en-US" sz="1300" dirty="0"/>
              <a:t>distances </a:t>
            </a:r>
            <a:r>
              <a:rPr lang="en-US" sz="1300" dirty="0" smtClean="0"/>
              <a:t>is </a:t>
            </a:r>
            <a:r>
              <a:rPr lang="en-US" sz="1300" dirty="0"/>
              <a:t>not. </a:t>
            </a:r>
            <a:endParaRPr lang="en-US" sz="1300" dirty="0" smtClean="0"/>
          </a:p>
          <a:p>
            <a:pPr defTabSz="966612">
              <a:defRPr/>
            </a:pPr>
            <a:endParaRPr lang="en-US" sz="1300" dirty="0" smtClean="0"/>
          </a:p>
          <a:p>
            <a:pPr defTabSz="966612">
              <a:defRPr/>
            </a:pPr>
            <a:r>
              <a:rPr lang="en-US" sz="1300" dirty="0" smtClean="0"/>
              <a:t>Previous </a:t>
            </a:r>
            <a:r>
              <a:rPr lang="en-US" sz="1300" dirty="0"/>
              <a:t>MITRE study identified Part 23 aircraft and Part 91 operations have a considerably higher risk versus Part 25 and 121/135 operators. So if we are reducing the TORA to satisfy the departure RPZ, the aircraft of higher risk can legally ignore the reduced TORA distance. </a:t>
            </a:r>
            <a:r>
              <a:rPr lang="en-US" sz="1300" dirty="0" smtClean="0"/>
              <a:t>The aircraft of</a:t>
            </a:r>
            <a:r>
              <a:rPr lang="en-US" sz="1300" baseline="0" dirty="0" smtClean="0"/>
              <a:t> low risk (Part 25 aircraft operating under 121 or 135) are impacted and in some situations required to decrease takeoff weight to satisfy the reduced TORA.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24</a:t>
            </a:fld>
            <a:endParaRPr lang="en-US"/>
          </a:p>
        </p:txBody>
      </p:sp>
    </p:spTree>
    <p:extLst>
      <p:ext uri="{BB962C8B-B14F-4D97-AF65-F5344CB8AC3E}">
        <p14:creationId xmlns:p14="http://schemas.microsoft.com/office/powerpoint/2010/main" val="3334492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a:t>
            </a:r>
            <a:r>
              <a:rPr lang="en-US" baseline="0" dirty="0" smtClean="0"/>
              <a:t> TODA considers both the clearway and the departure surface. In the unlikely event a clearway is provided, the TODA will be the TORA plus the length of the clearway. </a:t>
            </a:r>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25</a:t>
            </a:fld>
            <a:endParaRPr lang="en-US"/>
          </a:p>
        </p:txBody>
      </p:sp>
    </p:spTree>
    <p:extLst>
      <p:ext uri="{BB962C8B-B14F-4D97-AF65-F5344CB8AC3E}">
        <p14:creationId xmlns:p14="http://schemas.microsoft.com/office/powerpoint/2010/main" val="142824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76"/>
              </a:spcBef>
              <a:spcAft>
                <a:spcPts val="951"/>
              </a:spcAft>
            </a:pPr>
            <a:r>
              <a:rPr lang="en-US" sz="1900" dirty="0"/>
              <a:t>TODA can be shortened to meet the 40:1 departure surface. </a:t>
            </a:r>
            <a:endParaRPr lang="en-US" sz="1900" dirty="0" smtClean="0"/>
          </a:p>
          <a:p>
            <a:pPr>
              <a:spcBef>
                <a:spcPts val="476"/>
              </a:spcBef>
              <a:spcAft>
                <a:spcPts val="951"/>
              </a:spcAft>
            </a:pPr>
            <a:endParaRPr lang="en-US" sz="1900" dirty="0" smtClean="0"/>
          </a:p>
          <a:p>
            <a:pPr>
              <a:spcBef>
                <a:spcPts val="476"/>
              </a:spcBef>
              <a:spcAft>
                <a:spcPts val="951"/>
              </a:spcAft>
            </a:pPr>
            <a:r>
              <a:rPr lang="en-US" sz="1900" dirty="0" smtClean="0"/>
              <a:t>Note: s</a:t>
            </a:r>
            <a:r>
              <a:rPr lang="en-US" sz="1500" dirty="0" smtClean="0"/>
              <a:t>hortening </a:t>
            </a:r>
            <a:r>
              <a:rPr lang="en-US" sz="1500" dirty="0"/>
              <a:t>the TODA, also shortens the TORA as the TORA can never exceed the length of the TODA. </a:t>
            </a:r>
          </a:p>
          <a:p>
            <a:pPr>
              <a:spcBef>
                <a:spcPts val="476"/>
              </a:spcBef>
              <a:spcAft>
                <a:spcPts val="951"/>
              </a:spcAft>
            </a:pPr>
            <a:endParaRPr lang="en-US" sz="1500" dirty="0"/>
          </a:p>
          <a:p>
            <a:pPr>
              <a:spcBef>
                <a:spcPts val="476"/>
              </a:spcBef>
              <a:spcAft>
                <a:spcPts val="951"/>
              </a:spcAft>
            </a:pPr>
            <a:r>
              <a:rPr lang="en-US" sz="1500" dirty="0"/>
              <a:t>Shortening the TODA to meet the departure surface is just one method of mitigating penetrations to the departure surface. Other mitigations is handled by Flight Procedures in accordance with TERPS policy which may be the optimum mitigation. </a:t>
            </a:r>
            <a:endParaRPr lang="en-US" sz="1500" dirty="0" smtClean="0"/>
          </a:p>
          <a:p>
            <a:pPr>
              <a:spcBef>
                <a:spcPts val="476"/>
              </a:spcBef>
              <a:spcAft>
                <a:spcPts val="951"/>
              </a:spcAft>
            </a:pPr>
            <a:endParaRPr lang="en-US" sz="1500" dirty="0" smtClean="0"/>
          </a:p>
          <a:p>
            <a:pPr>
              <a:spcBef>
                <a:spcPts val="476"/>
              </a:spcBef>
              <a:spcAft>
                <a:spcPts val="951"/>
              </a:spcAft>
            </a:pPr>
            <a:r>
              <a:rPr lang="en-US" sz="1500" dirty="0" smtClean="0"/>
              <a:t>Prior </a:t>
            </a:r>
            <a:r>
              <a:rPr lang="en-US" sz="1500" dirty="0"/>
              <a:t>to reducing the TODA to satisfy the 40:1, it is recommended to coordinate with AFS and FP.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26</a:t>
            </a:fld>
            <a:endParaRPr lang="en-US"/>
          </a:p>
        </p:txBody>
      </p:sp>
    </p:spTree>
    <p:extLst>
      <p:ext uri="{BB962C8B-B14F-4D97-AF65-F5344CB8AC3E}">
        <p14:creationId xmlns:p14="http://schemas.microsoft.com/office/powerpoint/2010/main" val="7159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i="1" dirty="0" smtClean="0">
              <a:solidFill>
                <a:schemeClr val="accent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27</a:t>
            </a:fld>
            <a:endParaRPr lang="en-US"/>
          </a:p>
        </p:txBody>
      </p:sp>
    </p:spTree>
    <p:extLst>
      <p:ext uri="{BB962C8B-B14F-4D97-AF65-F5344CB8AC3E}">
        <p14:creationId xmlns:p14="http://schemas.microsoft.com/office/powerpoint/2010/main" val="960799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427"/>
              </a:spcAft>
            </a:pPr>
            <a:r>
              <a:rPr lang="en-US" sz="1300" dirty="0" smtClean="0"/>
              <a:t>Reducing </a:t>
            </a:r>
            <a:r>
              <a:rPr lang="en-US" sz="1300" dirty="0"/>
              <a:t>the ASDA in this case shifts the RSA and ROFA footprint in a manner the roadway is no longer within its limit. To calculate the ASDA, you will need to determine how much you need to shift the RSA and ROFA to remove the </a:t>
            </a:r>
            <a:r>
              <a:rPr lang="en-US" sz="1300" dirty="0" smtClean="0"/>
              <a:t>roadway. </a:t>
            </a:r>
            <a:r>
              <a:rPr lang="en-US" sz="1300" dirty="0"/>
              <a:t>You will then subtract that value from the standard RSA/ROFA length. Lastly, you take the Takeoff Run and subtract that final value to get your published ASDA. We will go through an example to better understand this. </a:t>
            </a:r>
          </a:p>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28</a:t>
            </a:fld>
            <a:endParaRPr lang="en-US"/>
          </a:p>
        </p:txBody>
      </p:sp>
    </p:spTree>
    <p:extLst>
      <p:ext uri="{BB962C8B-B14F-4D97-AF65-F5344CB8AC3E}">
        <p14:creationId xmlns:p14="http://schemas.microsoft.com/office/powerpoint/2010/main" val="3710987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427"/>
              </a:spcAft>
            </a:pPr>
            <a:r>
              <a:rPr lang="en-US" sz="1300" dirty="0" smtClean="0"/>
              <a:t>Keep </a:t>
            </a:r>
            <a:r>
              <a:rPr lang="en-US" sz="1300" dirty="0"/>
              <a:t>in mind for runway ends that are equipped with electronic or visual vertical guidance (such as a Glide Slope or PAPI), that the RSA length prior to the threshold may be shorter than the RSA length beyond the departure end. You will need to look at the Runway Design Code to determine if that would apply to the runway in question. For example, a C-III-2400 RDC has an RSA length of 600 feet prior to the threshold, not 1000 feet. </a:t>
            </a:r>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29</a:t>
            </a:fld>
            <a:endParaRPr lang="en-US"/>
          </a:p>
        </p:txBody>
      </p:sp>
    </p:spTree>
    <p:extLst>
      <p:ext uri="{BB962C8B-B14F-4D97-AF65-F5344CB8AC3E}">
        <p14:creationId xmlns:p14="http://schemas.microsoft.com/office/powerpoint/2010/main" val="3297655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figure is your typical LDA, which is the distance from the threshold to the end of the runway. In this example, the RSA and ROFA are in full compliance. </a:t>
            </a:r>
          </a:p>
          <a:p>
            <a:endParaRPr lang="en-US" baseline="0" dirty="0" smtClean="0"/>
          </a:p>
          <a:p>
            <a:r>
              <a:rPr lang="en-US" baseline="0" dirty="0" smtClean="0"/>
              <a:t>The second figure shows a displaced threshold, so we know the LDA will not begin at the beginning of the runway but rather at the location of the threshold. The threshold may have been displaced due to an obstacle in the approach surface or incompatible land use within the approach RPZ. </a:t>
            </a:r>
          </a:p>
          <a:p>
            <a:endParaRPr lang="en-US" baseline="0" dirty="0" smtClean="0"/>
          </a:p>
          <a:p>
            <a:r>
              <a:rPr lang="en-US" baseline="0" dirty="0" smtClean="0"/>
              <a:t>One alternative to mitigate the RSA and ROFA is to reduce the LDA such that the roadway does not infringe upon the RSA and ROFA You will notice the LDA ends prior to the end of the runway to compensate for the roadway. This LDA will be the published length for arrivals.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30</a:t>
            </a:fld>
            <a:endParaRPr lang="en-US"/>
          </a:p>
        </p:txBody>
      </p:sp>
    </p:spTree>
    <p:extLst>
      <p:ext uri="{BB962C8B-B14F-4D97-AF65-F5344CB8AC3E}">
        <p14:creationId xmlns:p14="http://schemas.microsoft.com/office/powerpoint/2010/main" val="109574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31</a:t>
            </a:fld>
            <a:endParaRPr lang="en-US"/>
          </a:p>
        </p:txBody>
      </p:sp>
    </p:spTree>
    <p:extLst>
      <p:ext uri="{BB962C8B-B14F-4D97-AF65-F5344CB8AC3E}">
        <p14:creationId xmlns:p14="http://schemas.microsoft.com/office/powerpoint/2010/main" val="359791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TORA/TODA/ASDA - </a:t>
            </a:r>
            <a:r>
              <a:rPr lang="en-US" baseline="0" dirty="0" smtClean="0"/>
              <a:t>The start of the takeoff will always be collocated. Typically the start of takeoff is at the beginning of the runway. Displaced thresholds do not effect the start of TORA, TODA, and ASDA. </a:t>
            </a:r>
          </a:p>
          <a:p>
            <a:endParaRPr lang="en-US" baseline="0" dirty="0" smtClean="0"/>
          </a:p>
          <a:p>
            <a:r>
              <a:rPr lang="en-US" baseline="0" dirty="0" smtClean="0"/>
              <a:t>LDA - The start of the LDA is at the beginning of the runway, unless the threshold is displaced. </a:t>
            </a:r>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6</a:t>
            </a:fld>
            <a:endParaRPr lang="en-US"/>
          </a:p>
        </p:txBody>
      </p:sp>
    </p:spTree>
    <p:extLst>
      <p:ext uri="{BB962C8B-B14F-4D97-AF65-F5344CB8AC3E}">
        <p14:creationId xmlns:p14="http://schemas.microsoft.com/office/powerpoint/2010/main" val="124152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Takeoff Run Available is the runway length declared available for the ground run of the airplane. </a:t>
            </a:r>
          </a:p>
          <a:p>
            <a:endParaRPr lang="en-US" dirty="0" smtClean="0"/>
          </a:p>
          <a:p>
            <a:r>
              <a:rPr lang="en-US" dirty="0" smtClean="0"/>
              <a:t>Emphasize “</a:t>
            </a:r>
            <a:r>
              <a:rPr lang="en-US" baseline="0" dirty="0" smtClean="0"/>
              <a:t>ground run”. </a:t>
            </a:r>
          </a:p>
          <a:p>
            <a:endParaRPr lang="en-US" baseline="0" dirty="0" smtClean="0"/>
          </a:p>
          <a:p>
            <a:r>
              <a:rPr lang="en-US" baseline="0" dirty="0" smtClean="0"/>
              <a:t>Typically the TORA will equal the runway length. </a:t>
            </a:r>
          </a:p>
          <a:p>
            <a:endParaRPr lang="en-US" baseline="0" dirty="0" smtClean="0"/>
          </a:p>
          <a:p>
            <a:r>
              <a:rPr lang="en-US" baseline="0" dirty="0" smtClean="0"/>
              <a:t>The TORA is not to exceed the length of the runway, and must not exceed the length of the Takeoff Distance Available (TODA).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7</a:t>
            </a:fld>
            <a:endParaRPr lang="en-US"/>
          </a:p>
        </p:txBody>
      </p:sp>
    </p:spTree>
    <p:extLst>
      <p:ext uri="{BB962C8B-B14F-4D97-AF65-F5344CB8AC3E}">
        <p14:creationId xmlns:p14="http://schemas.microsoft.com/office/powerpoint/2010/main" val="3064830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smtClean="0"/>
              <a:t>TODA is </a:t>
            </a:r>
            <a:r>
              <a:rPr lang="en-US" sz="1900" dirty="0"/>
              <a:t>the length of the Takeoff Run plus the length of the clearway, if provided. </a:t>
            </a:r>
            <a:endParaRPr lang="en-US" sz="1900" dirty="0" smtClean="0"/>
          </a:p>
          <a:p>
            <a:pPr defTabSz="966612">
              <a:defRPr/>
            </a:pPr>
            <a:endParaRPr lang="en-US" sz="1900" i="1" dirty="0" smtClean="0">
              <a:solidFill>
                <a:srgbClr val="FFFFFF"/>
              </a:solidFill>
            </a:endParaRPr>
          </a:p>
          <a:p>
            <a:pPr defTabSz="966612">
              <a:defRPr/>
            </a:pPr>
            <a:r>
              <a:rPr lang="en-US" sz="1900" i="1" dirty="0" smtClean="0">
                <a:solidFill>
                  <a:srgbClr val="FFFFFF"/>
                </a:solidFill>
              </a:rPr>
              <a:t>Clearways </a:t>
            </a:r>
            <a:r>
              <a:rPr lang="en-US" sz="1900" i="1" dirty="0">
                <a:solidFill>
                  <a:srgbClr val="FFFFFF"/>
                </a:solidFill>
              </a:rPr>
              <a:t>are areas not suitable for stopping the airplane in the event of an aborted take-off, </a:t>
            </a:r>
            <a:r>
              <a:rPr lang="en-US" sz="1900" i="1" dirty="0">
                <a:solidFill>
                  <a:srgbClr val="FFFF00"/>
                </a:solidFill>
              </a:rPr>
              <a:t>but adequate to provide additional take-off distance for climb-out</a:t>
            </a:r>
            <a:r>
              <a:rPr lang="en-US" sz="1900" i="1" dirty="0">
                <a:solidFill>
                  <a:srgbClr val="FFFFFF"/>
                </a:solidFill>
              </a:rPr>
              <a:t>. </a:t>
            </a:r>
            <a:endParaRPr lang="en-US" sz="1900" i="1" dirty="0" smtClean="0">
              <a:solidFill>
                <a:srgbClr val="FFFFFF"/>
              </a:solidFill>
            </a:endParaRPr>
          </a:p>
          <a:p>
            <a:pPr defTabSz="966612">
              <a:defRPr/>
            </a:pPr>
            <a:endParaRPr lang="en-US" sz="1900" i="1" dirty="0" smtClean="0">
              <a:solidFill>
                <a:srgbClr val="FFFFFF"/>
              </a:solidFill>
            </a:endParaRPr>
          </a:p>
          <a:p>
            <a:pPr defTabSz="966612">
              <a:defRPr/>
            </a:pPr>
            <a:r>
              <a:rPr lang="en-US" sz="1900" i="1" dirty="0" smtClean="0">
                <a:solidFill>
                  <a:srgbClr val="FFFFFF"/>
                </a:solidFill>
              </a:rPr>
              <a:t>It </a:t>
            </a:r>
            <a:r>
              <a:rPr lang="en-US" sz="1900" i="1" dirty="0">
                <a:solidFill>
                  <a:srgbClr val="FFFFFF"/>
                </a:solidFill>
              </a:rPr>
              <a:t>is expected the aircrafts wheels will be off the ground once it reaches the clearway. </a:t>
            </a:r>
            <a:endParaRPr lang="en-US" sz="1900" i="1" dirty="0" smtClean="0">
              <a:solidFill>
                <a:srgbClr val="FFFFFF"/>
              </a:solidFill>
            </a:endParaRPr>
          </a:p>
          <a:p>
            <a:pPr defTabSz="966612">
              <a:defRPr/>
            </a:pPr>
            <a:endParaRPr lang="en-US" sz="1900" i="1" dirty="0" smtClean="0">
              <a:solidFill>
                <a:srgbClr val="FFFFFF"/>
              </a:solidFill>
            </a:endParaRPr>
          </a:p>
          <a:p>
            <a:pPr defTabSz="966612">
              <a:defRPr/>
            </a:pPr>
            <a:r>
              <a:rPr lang="en-US" sz="1900" i="1" dirty="0" smtClean="0">
                <a:solidFill>
                  <a:srgbClr val="FFFFFF"/>
                </a:solidFill>
              </a:rPr>
              <a:t>Clearways </a:t>
            </a:r>
            <a:r>
              <a:rPr lang="en-US" sz="1900" i="1" dirty="0">
                <a:solidFill>
                  <a:srgbClr val="FFFFFF"/>
                </a:solidFill>
              </a:rPr>
              <a:t>are not very common, therefore TODA typically equals the TORA length. </a:t>
            </a:r>
            <a:endParaRPr lang="en-US" sz="1900" dirty="0"/>
          </a:p>
          <a:p>
            <a:endParaRPr lang="en-US" sz="1900" dirty="0"/>
          </a:p>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8</a:t>
            </a:fld>
            <a:endParaRPr lang="en-US"/>
          </a:p>
        </p:txBody>
      </p:sp>
    </p:spTree>
    <p:extLst>
      <p:ext uri="{BB962C8B-B14F-4D97-AF65-F5344CB8AC3E}">
        <p14:creationId xmlns:p14="http://schemas.microsoft.com/office/powerpoint/2010/main" val="194169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Clearway</a:t>
            </a:r>
            <a:r>
              <a:rPr lang="en-US" baseline="0" dirty="0" smtClean="0"/>
              <a:t> is an area beyond the end of the runway that may be used as part of the takeoff distance calculation. For certain operations, a clearway can be used in lieu of actual runway to satisfy takeoff distance requirements. </a:t>
            </a:r>
          </a:p>
          <a:p>
            <a:pPr defTabSz="966612">
              <a:defRPr/>
            </a:pPr>
            <a:endParaRPr lang="en-US" baseline="0" dirty="0" smtClean="0"/>
          </a:p>
          <a:p>
            <a:pPr defTabSz="966612">
              <a:defRPr/>
            </a:pPr>
            <a:r>
              <a:rPr lang="en-US" baseline="0" dirty="0" smtClean="0"/>
              <a:t>Example: A pilot is departing a 5,000 foot long runway with a 500 foot clearway. When determining takeoff distance, the pilot can add the extra 500 foot clearway in their calculation. In other words, they can consider their takeoff distance available as 5,500 feet, and not just the 5,000 paved runway. </a:t>
            </a:r>
          </a:p>
          <a:p>
            <a:pPr defTabSz="966612">
              <a:defRPr/>
            </a:pPr>
            <a:endParaRPr lang="en-US" baseline="0" dirty="0" smtClean="0"/>
          </a:p>
          <a:p>
            <a:pPr defTabSz="966612">
              <a:defRPr/>
            </a:pPr>
            <a:r>
              <a:rPr lang="en-US" baseline="0" dirty="0" smtClean="0"/>
              <a:t>Clearways are not common and not many exist today in the NAS. </a:t>
            </a:r>
          </a:p>
          <a:p>
            <a:pPr marL="628650" lvl="1" indent="-171450" defTabSz="966612">
              <a:buFont typeface="Arial" panose="020B0604020202020204" pitchFamily="34" charset="0"/>
              <a:buChar char="•"/>
              <a:defRPr/>
            </a:pPr>
            <a:r>
              <a:rPr lang="en-US" baseline="0" dirty="0" smtClean="0"/>
              <a:t>Because the runways we build typically provide adequate runway length w/o needing a clearway. </a:t>
            </a:r>
          </a:p>
          <a:p>
            <a:pPr marL="628650" lvl="1" indent="-171450" defTabSz="966612">
              <a:buFont typeface="Arial" panose="020B0604020202020204" pitchFamily="34" charset="0"/>
              <a:buChar char="•"/>
              <a:defRPr/>
            </a:pPr>
            <a:r>
              <a:rPr lang="en-US" baseline="0" dirty="0" smtClean="0"/>
              <a:t>Clearway standards as defined in 14 CFR Part 1 is very stringent and challenging for many airports to conform to.  </a:t>
            </a:r>
            <a:endParaRPr lang="en-US" dirty="0" smtClean="0"/>
          </a:p>
          <a:p>
            <a:endParaRPr lang="en-US" baseline="0" dirty="0" smtClean="0"/>
          </a:p>
          <a:p>
            <a:r>
              <a:rPr lang="en-US" baseline="0" dirty="0" smtClean="0"/>
              <a:t>In order to be used as part of the takeoff distance, the clearway must meet legally defined criteria. MOS not allowed!</a:t>
            </a:r>
          </a:p>
          <a:p>
            <a:endParaRPr lang="en-US" baseline="0" dirty="0" smtClean="0"/>
          </a:p>
          <a:p>
            <a:r>
              <a:rPr lang="en-US" sz="1300" b="1" dirty="0"/>
              <a:t>Width </a:t>
            </a:r>
            <a:r>
              <a:rPr lang="en-US" sz="1300" dirty="0"/>
              <a:t>The clearway must be at least 500 feet wide symmetrically about the runway centerline. </a:t>
            </a:r>
          </a:p>
          <a:p>
            <a:endParaRPr lang="en-US" sz="1300" dirty="0"/>
          </a:p>
          <a:p>
            <a:r>
              <a:rPr lang="en-US" sz="1300" b="1" dirty="0"/>
              <a:t>Length </a:t>
            </a:r>
            <a:r>
              <a:rPr lang="en-US" sz="1300" dirty="0"/>
              <a:t>The length is no more than half the runway length. </a:t>
            </a:r>
          </a:p>
          <a:p>
            <a:endParaRPr lang="en-US" sz="1300" dirty="0"/>
          </a:p>
          <a:p>
            <a:r>
              <a:rPr lang="en-US" sz="1300" b="1" dirty="0"/>
              <a:t>Slope</a:t>
            </a:r>
            <a:r>
              <a:rPr lang="en-US" sz="1300" dirty="0"/>
              <a:t> The clearway plane slopes upward with a slope not greater than 1.25 percent (80:1). </a:t>
            </a:r>
          </a:p>
          <a:p>
            <a:endParaRPr lang="en-US" sz="1300" dirty="0"/>
          </a:p>
          <a:p>
            <a:r>
              <a:rPr lang="en-US" sz="1300" b="1" dirty="0"/>
              <a:t>Clearing </a:t>
            </a:r>
            <a:r>
              <a:rPr lang="en-US" sz="1300" dirty="0"/>
              <a:t>No object or terrain may protrude through the clearway plane except for threshold lights no higher than 26 inches and located off the runway sides. The area over which the clearway lies need not be suitable for stopping aircraft in the event of an aborted takeoff. </a:t>
            </a:r>
          </a:p>
          <a:p>
            <a:endParaRPr lang="en-US" sz="1300" dirty="0"/>
          </a:p>
          <a:p>
            <a:r>
              <a:rPr lang="en-US" sz="1300" b="1" dirty="0"/>
              <a:t>Control </a:t>
            </a:r>
            <a:r>
              <a:rPr lang="en-US" sz="1300" dirty="0"/>
              <a:t>A condition for clearways is that the airport owner have suitable control of the underlying property. Direct ownership is not necessary, however ownership offers the highest degree of control. The purpose of such control is to ensure that no object penetrates the clearway plane during a takeoff operation. </a:t>
            </a:r>
          </a:p>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9</a:t>
            </a:fld>
            <a:endParaRPr lang="en-US"/>
          </a:p>
        </p:txBody>
      </p:sp>
    </p:spTree>
    <p:extLst>
      <p:ext uri="{BB962C8B-B14F-4D97-AF65-F5344CB8AC3E}">
        <p14:creationId xmlns:p14="http://schemas.microsoft.com/office/powerpoint/2010/main" val="381015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smtClean="0"/>
              <a:t>ASDA is </a:t>
            </a:r>
            <a:r>
              <a:rPr lang="en-US" sz="1300" dirty="0"/>
              <a:t>the total distance available for an aircraft to accelerate to a specified speed and, assuming failure of an engine at the instant that speed is attained, to bring the airplane safely to a stop on the remaining runway. </a:t>
            </a:r>
            <a:r>
              <a:rPr lang="en-US" sz="1300" dirty="0" smtClean="0"/>
              <a:t>AKA aborted </a:t>
            </a:r>
            <a:r>
              <a:rPr lang="en-US" sz="1300" dirty="0"/>
              <a:t>takeoff. </a:t>
            </a:r>
          </a:p>
          <a:p>
            <a:endParaRPr lang="en-US" sz="1300" dirty="0"/>
          </a:p>
          <a:p>
            <a:r>
              <a:rPr lang="en-US" sz="1300" dirty="0"/>
              <a:t>The ASDA distance is typically equal to the TORA. In the unlikely event a stopway is provided, the ASDA distance increases by the length of the stopway. </a:t>
            </a:r>
            <a:endParaRPr lang="en-US" sz="1300" dirty="0" smtClean="0"/>
          </a:p>
          <a:p>
            <a:endParaRPr lang="en-US" sz="1300" dirty="0" smtClean="0"/>
          </a:p>
          <a:p>
            <a:r>
              <a:rPr lang="en-US" sz="1300" dirty="0" err="1" smtClean="0"/>
              <a:t>Stopways</a:t>
            </a:r>
            <a:r>
              <a:rPr lang="en-US" sz="1300" dirty="0" smtClean="0"/>
              <a:t> </a:t>
            </a:r>
            <a:r>
              <a:rPr lang="en-US" sz="1300" dirty="0"/>
              <a:t>are essentially extra room used for the deceleration of an airplane aborting a takeoff.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0AD8E8E-28FE-4842-96B7-E4162EE6D600}" type="slidenum">
              <a:rPr lang="en-US" smtClean="0"/>
              <a:t>10</a:t>
            </a:fld>
            <a:endParaRPr lang="en-US"/>
          </a:p>
        </p:txBody>
      </p:sp>
    </p:spTree>
    <p:extLst>
      <p:ext uri="{BB962C8B-B14F-4D97-AF65-F5344CB8AC3E}">
        <p14:creationId xmlns:p14="http://schemas.microsoft.com/office/powerpoint/2010/main" val="9354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Stopways</a:t>
            </a:r>
            <a:r>
              <a:rPr lang="en-US" baseline="0" dirty="0" smtClean="0"/>
              <a:t> is defined in Title 14, Part 1 and has its own set of requirements. MOS is not allowed!</a:t>
            </a:r>
          </a:p>
          <a:p>
            <a:endParaRPr lang="en-US" baseline="0" dirty="0" smtClean="0"/>
          </a:p>
          <a:p>
            <a:pPr defTabSz="966612">
              <a:defRPr/>
            </a:pPr>
            <a:r>
              <a:rPr lang="en-US" dirty="0" err="1" smtClean="0"/>
              <a:t>Stopways</a:t>
            </a:r>
            <a:r>
              <a:rPr lang="en-US" dirty="0" smtClean="0"/>
              <a:t> are not blast pads. </a:t>
            </a:r>
          </a:p>
          <a:p>
            <a:pPr defTabSz="966612">
              <a:defRPr/>
            </a:pPr>
            <a:endParaRPr lang="en-US" dirty="0" smtClean="0"/>
          </a:p>
          <a:p>
            <a:pPr defTabSz="966612">
              <a:defRPr/>
            </a:pPr>
            <a:r>
              <a:rPr lang="en-US" dirty="0" err="1" smtClean="0"/>
              <a:t>Stopways</a:t>
            </a:r>
            <a:r>
              <a:rPr lang="en-US" dirty="0" smtClean="0"/>
              <a:t> are used to decelerate an aircraft.</a:t>
            </a:r>
          </a:p>
          <a:p>
            <a:pPr defTabSz="966612">
              <a:defRPr/>
            </a:pPr>
            <a:endParaRPr lang="en-US" dirty="0" smtClean="0"/>
          </a:p>
          <a:p>
            <a:pPr defTabSz="966612">
              <a:defRPr/>
            </a:pPr>
            <a:r>
              <a:rPr lang="en-US" dirty="0" smtClean="0"/>
              <a:t>Blast pads are intended for erosion control from </a:t>
            </a:r>
            <a:r>
              <a:rPr lang="en-US" dirty="0" err="1" smtClean="0"/>
              <a:t>jetblast</a:t>
            </a:r>
            <a:r>
              <a:rPr lang="en-US" dirty="0" smtClean="0"/>
              <a:t>.</a:t>
            </a:r>
            <a:r>
              <a:rPr lang="en-US" baseline="0" dirty="0" smtClean="0"/>
              <a:t> </a:t>
            </a:r>
          </a:p>
          <a:p>
            <a:endParaRPr lang="en-US" dirty="0" smtClean="0"/>
          </a:p>
          <a:p>
            <a:r>
              <a:rPr lang="en-US" dirty="0" smtClean="0"/>
              <a:t>The presence</a:t>
            </a:r>
            <a:r>
              <a:rPr lang="en-US" baseline="0" dirty="0" smtClean="0"/>
              <a:t> of a blast pad does not mean a stopway exists. </a:t>
            </a:r>
            <a:r>
              <a:rPr lang="en-US" baseline="0" dirty="0" err="1" smtClean="0"/>
              <a:t>Stopways</a:t>
            </a:r>
            <a:r>
              <a:rPr lang="en-US" baseline="0" dirty="0" smtClean="0"/>
              <a:t> must be reported and reflected in the publication of Declared Distances. </a:t>
            </a:r>
          </a:p>
          <a:p>
            <a:endParaRPr lang="en-US" baseline="0" dirty="0" smtClean="0"/>
          </a:p>
          <a:p>
            <a:r>
              <a:rPr lang="en-US" baseline="0" dirty="0" err="1" smtClean="0"/>
              <a:t>Stopways</a:t>
            </a:r>
            <a:r>
              <a:rPr lang="en-US" baseline="0" dirty="0" smtClean="0"/>
              <a:t> are not common, primarily because they cannot be used as a RSA. And</a:t>
            </a:r>
            <a:r>
              <a:rPr lang="en-US" sz="1300" dirty="0" smtClean="0"/>
              <a:t> </a:t>
            </a:r>
            <a:r>
              <a:rPr lang="en-US" sz="1300" dirty="0" err="1"/>
              <a:t>stopways</a:t>
            </a:r>
            <a:r>
              <a:rPr lang="en-US" sz="1300" dirty="0"/>
              <a:t> are less cost effective in comparison to a full-strength runway that is functioning in both directions. </a:t>
            </a:r>
            <a:endParaRPr lang="en-US" baseline="0" dirty="0" smtClean="0"/>
          </a:p>
          <a:p>
            <a:endParaRPr lang="en-US" baseline="0" dirty="0" smtClean="0"/>
          </a:p>
          <a:p>
            <a:r>
              <a:rPr lang="en-US" baseline="0" dirty="0" smtClean="0"/>
              <a:t>https://www.faa.gov/airports/airport_safety/certalerts/media/cert0003.pdf</a:t>
            </a:r>
          </a:p>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11</a:t>
            </a:fld>
            <a:endParaRPr lang="en-US"/>
          </a:p>
        </p:txBody>
      </p:sp>
    </p:spTree>
    <p:extLst>
      <p:ext uri="{BB962C8B-B14F-4D97-AF65-F5344CB8AC3E}">
        <p14:creationId xmlns:p14="http://schemas.microsoft.com/office/powerpoint/2010/main" val="160445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the landing distance is equal to the runway</a:t>
            </a:r>
            <a:r>
              <a:rPr lang="en-US" baseline="0" dirty="0" smtClean="0"/>
              <a:t> length. </a:t>
            </a:r>
          </a:p>
          <a:p>
            <a:endParaRPr lang="en-US" baseline="0" dirty="0" smtClean="0"/>
          </a:p>
          <a:p>
            <a:r>
              <a:rPr lang="en-US" baseline="0" dirty="0" smtClean="0"/>
              <a:t>When the threshold is displaced, the LDA is the runway length minus the displacement. </a:t>
            </a:r>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12</a:t>
            </a:fld>
            <a:endParaRPr lang="en-US"/>
          </a:p>
        </p:txBody>
      </p:sp>
    </p:spTree>
    <p:extLst>
      <p:ext uri="{BB962C8B-B14F-4D97-AF65-F5344CB8AC3E}">
        <p14:creationId xmlns:p14="http://schemas.microsoft.com/office/powerpoint/2010/main" val="365859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71135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53452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75867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83227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F4708-BF54-264D-B54F-45096FD9A67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31815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F4708-BF54-264D-B54F-45096FD9A67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48085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F4708-BF54-264D-B54F-45096FD9A67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72629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F4708-BF54-264D-B54F-45096FD9A67A}"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49385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F4708-BF54-264D-B54F-45096FD9A67A}"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10460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F4708-BF54-264D-B54F-45096FD9A67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103454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F4708-BF54-264D-B54F-45096FD9A67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69285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F4708-BF54-264D-B54F-45096FD9A67A}" type="datetimeFigureOut">
              <a:rPr lang="en-US" smtClean="0"/>
              <a:t>5/15/2023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3EC90-ABB8-0A44-A63A-6480D55117D5}" type="slidenum">
              <a:rPr lang="en-US" smtClean="0"/>
              <a:t>‹#›</a:t>
            </a:fld>
            <a:endParaRPr lang="en-US"/>
          </a:p>
        </p:txBody>
      </p:sp>
    </p:spTree>
    <p:extLst>
      <p:ext uri="{BB962C8B-B14F-4D97-AF65-F5344CB8AC3E}">
        <p14:creationId xmlns:p14="http://schemas.microsoft.com/office/powerpoint/2010/main" val="1400363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1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9.tm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4.png"/><Relationship Id="rId4" Type="http://schemas.microsoft.com/office/2007/relationships/hdphoto" Target="../media/hdphoto5.wdp"/><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1.tmp"/></Relationships>
</file>

<file path=ppt/slides/_rels/slide31.xml.rels><?xml version="1.0" encoding="UTF-8" standalone="yes"?>
<Relationships xmlns="http://schemas.openxmlformats.org/package/2006/relationships"><Relationship Id="rId3" Type="http://schemas.openxmlformats.org/officeDocument/2006/relationships/image" Target="../media/image11.tmp"/><Relationship Id="rId7" Type="http://schemas.microsoft.com/office/2007/relationships/hdphoto" Target="../media/hdphoto8.wdp"/><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mp"/><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mp"/><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tm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B937FB-1918-3C4F-B749-52A658882BFE}"/>
              </a:ext>
            </a:extLst>
          </p:cNvPr>
          <p:cNvSpPr txBox="1">
            <a:spLocks/>
          </p:cNvSpPr>
          <p:nvPr/>
        </p:nvSpPr>
        <p:spPr>
          <a:xfrm>
            <a:off x="692757" y="4729804"/>
            <a:ext cx="7768793" cy="635027"/>
          </a:xfrm>
          <a:prstGeom prst="rect">
            <a:avLst/>
          </a:prstGeom>
        </p:spPr>
        <p:txBody>
          <a:bodyPr vert="horz" lIns="91440" tIns="45720" rIns="91440" bIns="45720" rtlCol="0" anchor="ctr">
            <a:noAutofit/>
          </a:bodyPr>
          <a:lstStyle/>
          <a:p>
            <a:pPr lvl="0" algn="ctr" defTabSz="457200">
              <a:spcBef>
                <a:spcPct val="0"/>
              </a:spcBef>
              <a:defRPr/>
            </a:pPr>
            <a:r>
              <a:rPr lang="en-US" sz="6000" b="1" dirty="0">
                <a:solidFill>
                  <a:schemeClr val="tx2"/>
                </a:solidFill>
                <a:latin typeface="Arial"/>
                <a:ea typeface="+mj-ea"/>
                <a:cs typeface="Arial"/>
              </a:rPr>
              <a:t>Declared </a:t>
            </a:r>
            <a:r>
              <a:rPr lang="en-US" sz="6000" b="1" dirty="0" smtClean="0">
                <a:solidFill>
                  <a:schemeClr val="tx2"/>
                </a:solidFill>
                <a:latin typeface="Arial"/>
                <a:ea typeface="+mj-ea"/>
                <a:cs typeface="Arial"/>
              </a:rPr>
              <a:t>Distances</a:t>
            </a:r>
            <a:endParaRPr kumimoji="0" lang="en-US" sz="6000" b="1" i="0" u="none" strike="noStrike" kern="1200" cap="none" spc="0" normalizeH="0" baseline="0" noProof="0" dirty="0">
              <a:ln>
                <a:noFill/>
              </a:ln>
              <a:solidFill>
                <a:schemeClr val="tx2"/>
              </a:solidFill>
              <a:effectLst/>
              <a:uLnTx/>
              <a:uFillTx/>
              <a:latin typeface="Arial"/>
              <a:ea typeface="+mj-ea"/>
              <a:cs typeface="Arial"/>
            </a:endParaRPr>
          </a:p>
        </p:txBody>
      </p:sp>
    </p:spTree>
    <p:extLst>
      <p:ext uri="{BB962C8B-B14F-4D97-AF65-F5344CB8AC3E}">
        <p14:creationId xmlns:p14="http://schemas.microsoft.com/office/powerpoint/2010/main" val="2783244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3" y="365126"/>
            <a:ext cx="8650515" cy="1325563"/>
          </a:xfrm>
        </p:spPr>
        <p:txBody>
          <a:bodyPr>
            <a:normAutofit/>
          </a:bodyPr>
          <a:lstStyle/>
          <a:p>
            <a:r>
              <a:rPr lang="en-US" sz="4000" b="1" dirty="0" smtClean="0">
                <a:solidFill>
                  <a:srgbClr val="0070C0"/>
                </a:solidFill>
              </a:rPr>
              <a:t>A</a:t>
            </a:r>
            <a:r>
              <a:rPr lang="en-US" sz="4000" b="1" dirty="0" smtClean="0"/>
              <a:t>ccelerate </a:t>
            </a:r>
            <a:r>
              <a:rPr lang="en-US" sz="4000" b="1" dirty="0" smtClean="0">
                <a:solidFill>
                  <a:srgbClr val="0070C0"/>
                </a:solidFill>
              </a:rPr>
              <a:t>S</a:t>
            </a:r>
            <a:r>
              <a:rPr lang="en-US" sz="4000" b="1" dirty="0" smtClean="0"/>
              <a:t>top </a:t>
            </a:r>
            <a:r>
              <a:rPr lang="en-US" sz="4000" b="1" dirty="0" smtClean="0">
                <a:solidFill>
                  <a:srgbClr val="0070C0"/>
                </a:solidFill>
              </a:rPr>
              <a:t>D</a:t>
            </a:r>
            <a:r>
              <a:rPr lang="en-US" sz="4000" b="1" dirty="0" smtClean="0"/>
              <a:t>istance </a:t>
            </a:r>
            <a:r>
              <a:rPr lang="en-US" sz="4000" b="1" dirty="0" smtClean="0">
                <a:solidFill>
                  <a:srgbClr val="0070C0"/>
                </a:solidFill>
              </a:rPr>
              <a:t>A</a:t>
            </a:r>
            <a:r>
              <a:rPr lang="en-US" sz="4000" b="1" dirty="0" smtClean="0"/>
              <a:t>vailable (ASDA)</a:t>
            </a:r>
            <a:endParaRPr lang="en-US" sz="4000" b="1" dirty="0"/>
          </a:p>
        </p:txBody>
      </p:sp>
      <p:sp>
        <p:nvSpPr>
          <p:cNvPr id="3" name="Content Placeholder 2"/>
          <p:cNvSpPr>
            <a:spLocks noGrp="1"/>
          </p:cNvSpPr>
          <p:nvPr>
            <p:ph sz="half" idx="1"/>
          </p:nvPr>
        </p:nvSpPr>
        <p:spPr>
          <a:xfrm>
            <a:off x="217576" y="1403901"/>
            <a:ext cx="8650652" cy="4351338"/>
          </a:xfrm>
        </p:spPr>
        <p:txBody>
          <a:bodyPr/>
          <a:lstStyle/>
          <a:p>
            <a:pPr marL="0" indent="0">
              <a:buNone/>
            </a:pPr>
            <a:r>
              <a:rPr lang="en-US" i="1" dirty="0" smtClean="0"/>
              <a:t>The length of the Takeoff Run plus the length of the stopway, if provided. </a:t>
            </a:r>
          </a:p>
          <a:p>
            <a:pPr marL="0" indent="0" algn="ctr">
              <a:buNone/>
            </a:pPr>
            <a:r>
              <a:rPr lang="en-US" i="1" dirty="0" smtClean="0"/>
              <a:t>ASDA = TORA + STOPWAY</a:t>
            </a:r>
            <a:endParaRPr lang="en-US" i="1" dirty="0"/>
          </a:p>
        </p:txBody>
      </p:sp>
      <p:sp>
        <p:nvSpPr>
          <p:cNvPr id="5" name="Rectangle 4"/>
          <p:cNvSpPr/>
          <p:nvPr/>
        </p:nvSpPr>
        <p:spPr>
          <a:xfrm>
            <a:off x="734102" y="4019079"/>
            <a:ext cx="5899978" cy="132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descr="Airplane Side View Png Clipart (#2190423)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95" b="89744" l="7500" r="91310">
                        <a14:foregroundMark x1="17381" y1="54579" x2="17381" y2="54579"/>
                        <a14:foregroundMark x1="20238" y1="50549" x2="20238" y2="50549"/>
                        <a14:foregroundMark x1="26429" y1="50916" x2="26429" y2="50916"/>
                        <a14:foregroundMark x1="30714" y1="50549" x2="30714" y2="50549"/>
                        <a14:foregroundMark x1="36310" y1="52015" x2="36310" y2="52015"/>
                        <a14:foregroundMark x1="40476" y1="51282" x2="40476" y2="51282"/>
                        <a14:foregroundMark x1="43810" y1="51282" x2="43810" y2="51282"/>
                        <a14:foregroundMark x1="44286" y1="50549" x2="44286" y2="50549"/>
                        <a14:foregroundMark x1="47619" y1="50549" x2="47619" y2="50549"/>
                        <a14:foregroundMark x1="49167" y1="49817" x2="49167" y2="49817"/>
                        <a14:foregroundMark x1="50119" y1="49817" x2="50476" y2="49817"/>
                        <a14:foregroundMark x1="51429" y1="49817" x2="51429" y2="49817"/>
                        <a14:foregroundMark x1="51667" y1="49817" x2="51905" y2="49817"/>
                        <a14:foregroundMark x1="54524" y1="50183" x2="54524" y2="50183"/>
                        <a14:foregroundMark x1="54762" y1="50183" x2="54762" y2="50183"/>
                        <a14:foregroundMark x1="55833" y1="50183" x2="56667" y2="50183"/>
                        <a14:foregroundMark x1="57857" y1="50183" x2="58095" y2="50183"/>
                        <a14:foregroundMark x1="58095" y1="50183" x2="58095" y2="50183"/>
                        <a14:foregroundMark x1="58333" y1="50183" x2="58571" y2="50183"/>
                        <a14:foregroundMark x1="62143" y1="50183" x2="62143" y2="50183"/>
                        <a14:foregroundMark x1="62381" y1="50183" x2="62619" y2="49817"/>
                        <a14:foregroundMark x1="63571" y1="49817" x2="64286" y2="49817"/>
                        <a14:foregroundMark x1="65238" y1="49817" x2="65238" y2="49817"/>
                        <a14:foregroundMark x1="65476" y1="49817" x2="65833" y2="49817"/>
                        <a14:foregroundMark x1="66190" y1="49817" x2="66548" y2="49817"/>
                        <a14:foregroundMark x1="67143" y1="50183" x2="67143" y2="50183"/>
                        <a14:foregroundMark x1="67500" y1="50183" x2="67738" y2="50183"/>
                        <a14:foregroundMark x1="67857" y1="50183" x2="68095" y2="50183"/>
                        <a14:foregroundMark x1="68452" y1="50549" x2="68452" y2="50549"/>
                        <a14:foregroundMark x1="68571" y1="50549" x2="68571" y2="50549"/>
                        <a14:foregroundMark x1="69286" y1="50916" x2="69524" y2="51282"/>
                        <a14:foregroundMark x1="70000" y1="52015" x2="70000" y2="52015"/>
                        <a14:foregroundMark x1="41429" y1="56777" x2="41429" y2="56777"/>
                        <a14:foregroundMark x1="40595" y1="57143" x2="38333" y2="57875"/>
                        <a14:foregroundMark x1="37619" y1="57875" x2="37619" y2="57875"/>
                        <a14:foregroundMark x1="34286" y1="58242" x2="34286" y2="58242"/>
                        <a14:foregroundMark x1="33095" y1="58242" x2="33095" y2="58242"/>
                        <a14:foregroundMark x1="31667" y1="58242" x2="30714" y2="58242"/>
                        <a14:foregroundMark x1="29167" y1="58242" x2="28929" y2="58242"/>
                        <a14:foregroundMark x1="27857" y1="58242" x2="27381" y2="58242"/>
                        <a14:foregroundMark x1="25714" y1="57509" x2="25476" y2="57509"/>
                        <a14:foregroundMark x1="25238" y1="57509" x2="24048" y2="57509"/>
                        <a14:foregroundMark x1="21190" y1="57143" x2="21190" y2="57143"/>
                        <a14:foregroundMark x1="21190" y1="56777" x2="21190" y2="56777"/>
                        <a14:foregroundMark x1="19405" y1="56777" x2="19405" y2="56777"/>
                        <a14:foregroundMark x1="17262" y1="56777" x2="17262" y2="56777"/>
                        <a14:foregroundMark x1="16190" y1="56777" x2="16190" y2="56777"/>
                        <a14:foregroundMark x1="13810" y1="57143" x2="13810" y2="57143"/>
                        <a14:foregroundMark x1="41548" y1="68498" x2="41548" y2="68498"/>
                        <a14:foregroundMark x1="41786" y1="69231" x2="41786" y2="69231"/>
                        <a14:foregroundMark x1="44762" y1="70330" x2="44762" y2="70330"/>
                        <a14:foregroundMark x1="44762" y1="68132" x2="44762" y2="68132"/>
                        <a14:foregroundMark x1="39048" y1="52747" x2="39048" y2="52747"/>
                        <a14:foregroundMark x1="39048" y1="52747" x2="35714" y2="52381"/>
                        <a14:foregroundMark x1="35000" y1="52015" x2="35000" y2="52015"/>
                        <a14:foregroundMark x1="35000" y1="52015" x2="35000" y2="52015"/>
                        <a14:foregroundMark x1="33333" y1="52015" x2="32619" y2="52381"/>
                        <a14:foregroundMark x1="30714" y1="52381" x2="30714" y2="52381"/>
                        <a14:foregroundMark x1="30714" y1="52381" x2="30714" y2="52381"/>
                        <a14:foregroundMark x1="30357" y1="52381" x2="28810" y2="52747"/>
                        <a14:foregroundMark x1="28095" y1="52747" x2="27619" y2="52747"/>
                        <a14:foregroundMark x1="26310" y1="52747" x2="26310" y2="52747"/>
                        <a14:foregroundMark x1="23214" y1="50916" x2="23214" y2="50916"/>
                        <a14:foregroundMark x1="13810" y1="54579" x2="13810" y2="54579"/>
                        <a14:foregroundMark x1="46667" y1="72527" x2="46667" y2="72527"/>
                        <a14:foregroundMark x1="45357" y1="81685" x2="45357" y2="81685"/>
                        <a14:foregroundMark x1="15476" y1="72161" x2="15476" y2="72161"/>
                        <a14:foregroundMark x1="45476" y1="78755" x2="45476" y2="78755"/>
                        <a14:foregroundMark x1="45476" y1="76557" x2="45476" y2="765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7786" y="3589033"/>
            <a:ext cx="1568045" cy="4998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732912" y="3923240"/>
            <a:ext cx="1189" cy="11243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732912" y="4336100"/>
            <a:ext cx="5901168"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p:cNvCxnSpPr>
          <p:nvPr/>
        </p:nvCxnSpPr>
        <p:spPr>
          <a:xfrm>
            <a:off x="6634080" y="4085340"/>
            <a:ext cx="0" cy="654464"/>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384308" y="4400774"/>
            <a:ext cx="4598375" cy="369332"/>
          </a:xfrm>
          <a:prstGeom prst="rect">
            <a:avLst/>
          </a:prstGeom>
          <a:noFill/>
        </p:spPr>
        <p:txBody>
          <a:bodyPr wrap="none" rtlCol="0">
            <a:spAutoFit/>
          </a:bodyPr>
          <a:lstStyle/>
          <a:p>
            <a:r>
              <a:rPr lang="en-US" dirty="0" smtClean="0"/>
              <a:t>Accelerate Stop Distance = TORA (</a:t>
            </a:r>
            <a:r>
              <a:rPr lang="en-US" i="1" dirty="0" smtClean="0"/>
              <a:t>normal case)</a:t>
            </a:r>
          </a:p>
        </p:txBody>
      </p:sp>
      <p:sp>
        <p:nvSpPr>
          <p:cNvPr id="18" name="TextBox 17"/>
          <p:cNvSpPr txBox="1"/>
          <p:nvPr/>
        </p:nvSpPr>
        <p:spPr>
          <a:xfrm>
            <a:off x="6989854" y="3596701"/>
            <a:ext cx="980718" cy="369332"/>
          </a:xfrm>
          <a:prstGeom prst="rect">
            <a:avLst/>
          </a:prstGeom>
          <a:noFill/>
        </p:spPr>
        <p:txBody>
          <a:bodyPr wrap="none" rtlCol="0">
            <a:spAutoFit/>
          </a:bodyPr>
          <a:lstStyle/>
          <a:p>
            <a:r>
              <a:rPr lang="en-US" dirty="0" smtClean="0"/>
              <a:t>Stopway</a:t>
            </a:r>
            <a:endParaRPr lang="en-US" i="1" dirty="0" smtClean="0"/>
          </a:p>
        </p:txBody>
      </p:sp>
      <p:cxnSp>
        <p:nvCxnSpPr>
          <p:cNvPr id="19" name="Straight Connector 18"/>
          <p:cNvCxnSpPr/>
          <p:nvPr/>
        </p:nvCxnSpPr>
        <p:spPr>
          <a:xfrm>
            <a:off x="8428480" y="3808701"/>
            <a:ext cx="0" cy="1353378"/>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2605105" y="5107910"/>
            <a:ext cx="3974678" cy="369332"/>
          </a:xfrm>
          <a:prstGeom prst="rect">
            <a:avLst/>
          </a:prstGeom>
          <a:noFill/>
        </p:spPr>
        <p:txBody>
          <a:bodyPr wrap="none" rtlCol="0">
            <a:spAutoFit/>
          </a:bodyPr>
          <a:lstStyle/>
          <a:p>
            <a:r>
              <a:rPr lang="en-US" dirty="0" smtClean="0"/>
              <a:t>Accelerate Stop Distance – </a:t>
            </a:r>
            <a:r>
              <a:rPr lang="en-US" i="1" dirty="0" smtClean="0"/>
              <a:t>with stopway</a:t>
            </a:r>
          </a:p>
        </p:txBody>
      </p:sp>
      <p:cxnSp>
        <p:nvCxnSpPr>
          <p:cNvPr id="22" name="Straight Arrow Connector 21"/>
          <p:cNvCxnSpPr/>
          <p:nvPr/>
        </p:nvCxnSpPr>
        <p:spPr>
          <a:xfrm>
            <a:off x="734102" y="4988939"/>
            <a:ext cx="7694378"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34080" y="4018009"/>
            <a:ext cx="1794398" cy="13359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18639213">
            <a:off x="4896796" y="3107129"/>
            <a:ext cx="559809" cy="944881"/>
          </a:xfrm>
          <a:prstGeom prst="rect">
            <a:avLst/>
          </a:prstGeom>
        </p:spPr>
      </p:pic>
    </p:spTree>
    <p:extLst>
      <p:ext uri="{BB962C8B-B14F-4D97-AF65-F5344CB8AC3E}">
        <p14:creationId xmlns:p14="http://schemas.microsoft.com/office/powerpoint/2010/main" val="1602129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7"/>
            <a:ext cx="7886700" cy="898190"/>
          </a:xfrm>
        </p:spPr>
        <p:txBody>
          <a:bodyPr>
            <a:normAutofit/>
          </a:bodyPr>
          <a:lstStyle/>
          <a:p>
            <a:r>
              <a:rPr lang="en-US" b="1" dirty="0" smtClean="0"/>
              <a:t>Stopway (Title 14 </a:t>
            </a:r>
            <a:r>
              <a:rPr lang="en-US" b="1" dirty="0"/>
              <a:t>§</a:t>
            </a:r>
            <a:r>
              <a:rPr lang="en-US" b="1" dirty="0" smtClean="0"/>
              <a:t>1.1)</a:t>
            </a:r>
            <a:endParaRPr lang="en-US" b="1"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485" y="1546139"/>
            <a:ext cx="5746467" cy="3838072"/>
          </a:xfrm>
          <a:prstGeom prst="rect">
            <a:avLst/>
          </a:prstGeom>
        </p:spPr>
      </p:pic>
      <p:sp>
        <p:nvSpPr>
          <p:cNvPr id="8" name="Rectangle 7"/>
          <p:cNvSpPr/>
          <p:nvPr/>
        </p:nvSpPr>
        <p:spPr>
          <a:xfrm>
            <a:off x="169088" y="1569244"/>
            <a:ext cx="3092116" cy="3786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STANDARDS</a:t>
            </a:r>
          </a:p>
          <a:p>
            <a:endParaRPr lang="en-US" dirty="0" smtClean="0"/>
          </a:p>
          <a:p>
            <a:r>
              <a:rPr lang="en-US" b="1" dirty="0" smtClean="0"/>
              <a:t>Width: </a:t>
            </a:r>
            <a:r>
              <a:rPr lang="en-US" i="1" dirty="0" smtClean="0"/>
              <a:t>At least as wide as the runway.</a:t>
            </a:r>
          </a:p>
          <a:p>
            <a:endParaRPr lang="en-US" dirty="0"/>
          </a:p>
          <a:p>
            <a:r>
              <a:rPr lang="en-US" b="1" dirty="0" smtClean="0"/>
              <a:t>Surface Strength: </a:t>
            </a:r>
            <a:r>
              <a:rPr lang="en-US" i="1" dirty="0" smtClean="0"/>
              <a:t>Able to support an aircraft during an aborted takeoff without causing structural damage to the aircraft. Refer to AC 150/5320-6 for pavement design standards for a stopway.</a:t>
            </a:r>
            <a:endParaRPr lang="en-US" i="1" dirty="0"/>
          </a:p>
        </p:txBody>
      </p:sp>
    </p:spTree>
    <p:extLst>
      <p:ext uri="{BB962C8B-B14F-4D97-AF65-F5344CB8AC3E}">
        <p14:creationId xmlns:p14="http://schemas.microsoft.com/office/powerpoint/2010/main" val="2452008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L</a:t>
            </a:r>
            <a:r>
              <a:rPr lang="en-US" b="1" dirty="0" smtClean="0"/>
              <a:t>anding </a:t>
            </a:r>
            <a:r>
              <a:rPr lang="en-US" b="1" dirty="0" smtClean="0">
                <a:solidFill>
                  <a:srgbClr val="0070C0"/>
                </a:solidFill>
              </a:rPr>
              <a:t>D</a:t>
            </a:r>
            <a:r>
              <a:rPr lang="en-US" b="1" dirty="0" smtClean="0"/>
              <a:t>istance </a:t>
            </a:r>
            <a:r>
              <a:rPr lang="en-US" b="1" dirty="0" smtClean="0">
                <a:solidFill>
                  <a:srgbClr val="0070C0"/>
                </a:solidFill>
              </a:rPr>
              <a:t>A</a:t>
            </a:r>
            <a:r>
              <a:rPr lang="en-US" b="1" dirty="0" smtClean="0"/>
              <a:t>vailable (LDA)</a:t>
            </a:r>
            <a:endParaRPr lang="en-US" b="1" dirty="0"/>
          </a:p>
        </p:txBody>
      </p:sp>
      <p:sp>
        <p:nvSpPr>
          <p:cNvPr id="3" name="Content Placeholder 2"/>
          <p:cNvSpPr>
            <a:spLocks noGrp="1"/>
          </p:cNvSpPr>
          <p:nvPr>
            <p:ph sz="half" idx="1"/>
          </p:nvPr>
        </p:nvSpPr>
        <p:spPr>
          <a:xfrm>
            <a:off x="628650" y="1404519"/>
            <a:ext cx="7981950" cy="4351338"/>
          </a:xfrm>
        </p:spPr>
        <p:txBody>
          <a:bodyPr/>
          <a:lstStyle/>
          <a:p>
            <a:pPr marL="0" indent="0">
              <a:buNone/>
            </a:pPr>
            <a:r>
              <a:rPr lang="en-US" i="1" dirty="0" smtClean="0"/>
              <a:t>The length available and suitable for landing an airplane</a:t>
            </a:r>
            <a:endParaRPr lang="en-US" i="1" dirty="0"/>
          </a:p>
        </p:txBody>
      </p:sp>
      <p:sp>
        <p:nvSpPr>
          <p:cNvPr id="5" name="Rectangle 4"/>
          <p:cNvSpPr/>
          <p:nvPr/>
        </p:nvSpPr>
        <p:spPr>
          <a:xfrm>
            <a:off x="1627412" y="4039783"/>
            <a:ext cx="5899978" cy="132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descr="Airplane Side View Png Clipart (#2190423)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95" b="89744" l="7500" r="91310">
                        <a14:foregroundMark x1="17381" y1="54579" x2="17381" y2="54579"/>
                        <a14:foregroundMark x1="20238" y1="50549" x2="20238" y2="50549"/>
                        <a14:foregroundMark x1="26429" y1="50916" x2="26429" y2="50916"/>
                        <a14:foregroundMark x1="30714" y1="50549" x2="30714" y2="50549"/>
                        <a14:foregroundMark x1="36310" y1="52015" x2="36310" y2="52015"/>
                        <a14:foregroundMark x1="40476" y1="51282" x2="40476" y2="51282"/>
                        <a14:foregroundMark x1="43810" y1="51282" x2="43810" y2="51282"/>
                        <a14:foregroundMark x1="44286" y1="50549" x2="44286" y2="50549"/>
                        <a14:foregroundMark x1="47619" y1="50549" x2="47619" y2="50549"/>
                        <a14:foregroundMark x1="49167" y1="49817" x2="49167" y2="49817"/>
                        <a14:foregroundMark x1="50119" y1="49817" x2="50476" y2="49817"/>
                        <a14:foregroundMark x1="51429" y1="49817" x2="51429" y2="49817"/>
                        <a14:foregroundMark x1="51667" y1="49817" x2="51905" y2="49817"/>
                        <a14:foregroundMark x1="54524" y1="50183" x2="54524" y2="50183"/>
                        <a14:foregroundMark x1="54762" y1="50183" x2="54762" y2="50183"/>
                        <a14:foregroundMark x1="55833" y1="50183" x2="56667" y2="50183"/>
                        <a14:foregroundMark x1="57857" y1="50183" x2="58095" y2="50183"/>
                        <a14:foregroundMark x1="58095" y1="50183" x2="58095" y2="50183"/>
                        <a14:foregroundMark x1="58333" y1="50183" x2="58571" y2="50183"/>
                        <a14:foregroundMark x1="62143" y1="50183" x2="62143" y2="50183"/>
                        <a14:foregroundMark x1="62381" y1="50183" x2="62619" y2="49817"/>
                        <a14:foregroundMark x1="63571" y1="49817" x2="64286" y2="49817"/>
                        <a14:foregroundMark x1="65238" y1="49817" x2="65238" y2="49817"/>
                        <a14:foregroundMark x1="65476" y1="49817" x2="65833" y2="49817"/>
                        <a14:foregroundMark x1="66190" y1="49817" x2="66548" y2="49817"/>
                        <a14:foregroundMark x1="67143" y1="50183" x2="67143" y2="50183"/>
                        <a14:foregroundMark x1="67500" y1="50183" x2="67738" y2="50183"/>
                        <a14:foregroundMark x1="67857" y1="50183" x2="68095" y2="50183"/>
                        <a14:foregroundMark x1="68452" y1="50549" x2="68452" y2="50549"/>
                        <a14:foregroundMark x1="68571" y1="50549" x2="68571" y2="50549"/>
                        <a14:foregroundMark x1="69286" y1="50916" x2="69524" y2="51282"/>
                        <a14:foregroundMark x1="70000" y1="52015" x2="70000" y2="52015"/>
                        <a14:foregroundMark x1="41429" y1="56777" x2="41429" y2="56777"/>
                        <a14:foregroundMark x1="40595" y1="57143" x2="38333" y2="57875"/>
                        <a14:foregroundMark x1="37619" y1="57875" x2="37619" y2="57875"/>
                        <a14:foregroundMark x1="34286" y1="58242" x2="34286" y2="58242"/>
                        <a14:foregroundMark x1="33095" y1="58242" x2="33095" y2="58242"/>
                        <a14:foregroundMark x1="31667" y1="58242" x2="30714" y2="58242"/>
                        <a14:foregroundMark x1="29167" y1="58242" x2="28929" y2="58242"/>
                        <a14:foregroundMark x1="27857" y1="58242" x2="27381" y2="58242"/>
                        <a14:foregroundMark x1="25714" y1="57509" x2="25476" y2="57509"/>
                        <a14:foregroundMark x1="25238" y1="57509" x2="24048" y2="57509"/>
                        <a14:foregroundMark x1="21190" y1="57143" x2="21190" y2="57143"/>
                        <a14:foregroundMark x1="21190" y1="56777" x2="21190" y2="56777"/>
                        <a14:foregroundMark x1="19405" y1="56777" x2="19405" y2="56777"/>
                        <a14:foregroundMark x1="17262" y1="56777" x2="17262" y2="56777"/>
                        <a14:foregroundMark x1="16190" y1="56777" x2="16190" y2="56777"/>
                        <a14:foregroundMark x1="13810" y1="57143" x2="13810" y2="57143"/>
                        <a14:foregroundMark x1="41548" y1="68498" x2="41548" y2="68498"/>
                        <a14:foregroundMark x1="41786" y1="69231" x2="41786" y2="69231"/>
                        <a14:foregroundMark x1="44762" y1="70330" x2="44762" y2="70330"/>
                        <a14:foregroundMark x1="44762" y1="68132" x2="44762" y2="68132"/>
                        <a14:foregroundMark x1="39048" y1="52747" x2="39048" y2="52747"/>
                        <a14:foregroundMark x1="39048" y1="52747" x2="35714" y2="52381"/>
                        <a14:foregroundMark x1="35000" y1="52015" x2="35000" y2="52015"/>
                        <a14:foregroundMark x1="35000" y1="52015" x2="35000" y2="52015"/>
                        <a14:foregroundMark x1="33333" y1="52015" x2="32619" y2="52381"/>
                        <a14:foregroundMark x1="30714" y1="52381" x2="30714" y2="52381"/>
                        <a14:foregroundMark x1="30714" y1="52381" x2="30714" y2="52381"/>
                        <a14:foregroundMark x1="30357" y1="52381" x2="28810" y2="52747"/>
                        <a14:foregroundMark x1="28095" y1="52747" x2="27619" y2="52747"/>
                        <a14:foregroundMark x1="26310" y1="52747" x2="26310" y2="52747"/>
                        <a14:foregroundMark x1="23214" y1="50916" x2="23214" y2="50916"/>
                        <a14:foregroundMark x1="13810" y1="54579" x2="13810" y2="54579"/>
                        <a14:foregroundMark x1="46667" y1="72527" x2="46667" y2="72527"/>
                        <a14:foregroundMark x1="45357" y1="81685" x2="45357" y2="81685"/>
                        <a14:foregroundMark x1="15476" y1="72161" x2="15476" y2="72161"/>
                        <a14:foregroundMark x1="45476" y1="78755" x2="45476" y2="78755"/>
                        <a14:foregroundMark x1="45476" y1="76557" x2="45476" y2="76557"/>
                      </a14:backgroundRemoval>
                    </a14:imgEffect>
                  </a14:imgLayer>
                </a14:imgProps>
              </a:ext>
              <a:ext uri="{28A0092B-C50C-407E-A947-70E740481C1C}">
                <a14:useLocalDpi xmlns:a14="http://schemas.microsoft.com/office/drawing/2010/main" val="0"/>
              </a:ext>
            </a:extLst>
          </a:blip>
          <a:srcRect/>
          <a:stretch>
            <a:fillRect/>
          </a:stretch>
        </p:blipFill>
        <p:spPr bwMode="auto">
          <a:xfrm rot="21185317" flipH="1">
            <a:off x="843389" y="3120955"/>
            <a:ext cx="1568045" cy="4998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1626222" y="3943944"/>
            <a:ext cx="1189" cy="11243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2673595" y="4356804"/>
            <a:ext cx="4853795"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p:cNvCxnSpPr>
          <p:nvPr/>
        </p:nvCxnSpPr>
        <p:spPr>
          <a:xfrm>
            <a:off x="7527390" y="4106044"/>
            <a:ext cx="0" cy="96220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2848195" y="4373990"/>
            <a:ext cx="4275081" cy="369332"/>
          </a:xfrm>
          <a:prstGeom prst="rect">
            <a:avLst/>
          </a:prstGeom>
          <a:noFill/>
        </p:spPr>
        <p:txBody>
          <a:bodyPr wrap="none" rtlCol="0">
            <a:spAutoFit/>
          </a:bodyPr>
          <a:lstStyle/>
          <a:p>
            <a:r>
              <a:rPr lang="en-US" dirty="0" smtClean="0"/>
              <a:t>Landing Distance – </a:t>
            </a:r>
            <a:r>
              <a:rPr lang="en-US" i="1" dirty="0" smtClean="0"/>
              <a:t>with displaced threshold</a:t>
            </a:r>
          </a:p>
        </p:txBody>
      </p:sp>
      <p:sp>
        <p:nvSpPr>
          <p:cNvPr id="21" name="TextBox 20"/>
          <p:cNvSpPr txBox="1"/>
          <p:nvPr/>
        </p:nvSpPr>
        <p:spPr>
          <a:xfrm>
            <a:off x="3052978" y="5041443"/>
            <a:ext cx="3133294" cy="369332"/>
          </a:xfrm>
          <a:prstGeom prst="rect">
            <a:avLst/>
          </a:prstGeom>
          <a:noFill/>
        </p:spPr>
        <p:txBody>
          <a:bodyPr wrap="none" rtlCol="0">
            <a:spAutoFit/>
          </a:bodyPr>
          <a:lstStyle/>
          <a:p>
            <a:r>
              <a:rPr lang="en-US" dirty="0" smtClean="0"/>
              <a:t>Landing Distance – normal case</a:t>
            </a:r>
            <a:endParaRPr lang="en-US" i="1" dirty="0" smtClean="0"/>
          </a:p>
        </p:txBody>
      </p:sp>
      <p:cxnSp>
        <p:nvCxnSpPr>
          <p:cNvPr id="22" name="Straight Arrow Connector 21"/>
          <p:cNvCxnSpPr/>
          <p:nvPr/>
        </p:nvCxnSpPr>
        <p:spPr>
          <a:xfrm>
            <a:off x="1627412" y="5009643"/>
            <a:ext cx="5899978"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68206" y="4106044"/>
            <a:ext cx="0" cy="76839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1845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Declared Distances Summary</a:t>
            </a:r>
            <a:endParaRPr lang="en-US" b="1" dirty="0"/>
          </a:p>
        </p:txBody>
      </p:sp>
      <p:pic>
        <p:nvPicPr>
          <p:cNvPr id="5" name="Picture 4"/>
          <p:cNvPicPr>
            <a:picLocks noChangeAspect="1"/>
          </p:cNvPicPr>
          <p:nvPr/>
        </p:nvPicPr>
        <p:blipFill rotWithShape="1">
          <a:blip r:embed="rId3"/>
          <a:srcRect b="28701"/>
          <a:stretch/>
        </p:blipFill>
        <p:spPr>
          <a:xfrm>
            <a:off x="114117" y="1690689"/>
            <a:ext cx="8915765" cy="3578895"/>
          </a:xfrm>
          <a:prstGeom prst="rect">
            <a:avLst/>
          </a:prstGeom>
        </p:spPr>
      </p:pic>
    </p:spTree>
    <p:extLst>
      <p:ext uri="{BB962C8B-B14F-4D97-AF65-F5344CB8AC3E}">
        <p14:creationId xmlns:p14="http://schemas.microsoft.com/office/powerpoint/2010/main" val="2017258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PUBLICATIONS</a:t>
            </a:r>
            <a:endParaRPr lang="en-US" b="1" dirty="0"/>
          </a:p>
        </p:txBody>
      </p:sp>
      <p:pic>
        <p:nvPicPr>
          <p:cNvPr id="1026" name="Picture 2" descr="Aeronautical Information Services AJ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9"/>
            <a:ext cx="9144000" cy="362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2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75185"/>
          </a:xfrm>
        </p:spPr>
        <p:txBody>
          <a:bodyPr/>
          <a:lstStyle/>
          <a:p>
            <a:pPr algn="ctr"/>
            <a:r>
              <a:rPr lang="en-US" b="1" dirty="0" smtClean="0"/>
              <a:t>Chart Supplement, AMR, NOTAM</a:t>
            </a:r>
            <a:endParaRPr lang="en-US" b="1"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83" y="1259571"/>
            <a:ext cx="3610222" cy="4470530"/>
          </a:xfrm>
          <a:prstGeom prst="rect">
            <a:avLst/>
          </a:prstGeom>
          <a:ln>
            <a:noFill/>
          </a:ln>
          <a:effectLst>
            <a:outerShdw blurRad="190500" algn="tl" rotWithShape="0">
              <a:srgbClr val="000000">
                <a:alpha val="70000"/>
              </a:srgbClr>
            </a:outerShdw>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67" y="2652997"/>
            <a:ext cx="4053629" cy="1332016"/>
          </a:xfrm>
          <a:prstGeom prst="rect">
            <a:avLst/>
          </a:prstGeom>
          <a:solidFill>
            <a:srgbClr val="FFFFFF">
              <a:shade val="85000"/>
            </a:srgbClr>
          </a:solidFill>
          <a:ln w="88900" cap="sq">
            <a:solidFill>
              <a:srgbClr val="FFFFFF"/>
            </a:solidFill>
            <a:miter lim="800000"/>
          </a:ln>
          <a:effectLst>
            <a:glow rad="1016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62" y="1259572"/>
            <a:ext cx="3275788" cy="4473004"/>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476" y="2739730"/>
            <a:ext cx="4255960" cy="1158550"/>
          </a:xfrm>
          <a:prstGeom prst="rect">
            <a:avLst/>
          </a:prstGeom>
          <a:ln>
            <a:noFill/>
          </a:ln>
          <a:effectLst>
            <a:glow rad="139700">
              <a:schemeClr val="accent4">
                <a:satMod val="175000"/>
                <a:alpha val="40000"/>
              </a:schemeClr>
            </a:glow>
            <a:outerShdw blurRad="190500" algn="tl" rotWithShape="0">
              <a:srgbClr val="000000">
                <a:alpha val="70000"/>
              </a:srgbClr>
            </a:outerShdw>
          </a:effectLst>
        </p:spPr>
      </p:pic>
    </p:spTree>
    <p:extLst>
      <p:ext uri="{BB962C8B-B14F-4D97-AF65-F5344CB8AC3E}">
        <p14:creationId xmlns:p14="http://schemas.microsoft.com/office/powerpoint/2010/main" val="166856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07" y="365127"/>
            <a:ext cx="7886700" cy="1014218"/>
          </a:xfrm>
        </p:spPr>
        <p:txBody>
          <a:bodyPr>
            <a:normAutofit fontScale="90000"/>
          </a:bodyPr>
          <a:lstStyle/>
          <a:p>
            <a:r>
              <a:rPr lang="en-US" b="1" dirty="0" smtClean="0"/>
              <a:t>Airport Diagrams &amp; </a:t>
            </a:r>
            <a:br>
              <a:rPr lang="en-US" b="1" dirty="0" smtClean="0"/>
            </a:br>
            <a:r>
              <a:rPr lang="en-US" b="1" dirty="0" smtClean="0"/>
              <a:t>Instrument Approach Charts</a:t>
            </a:r>
            <a:endParaRPr lang="en-US" b="1"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5086">
            <a:off x="2651662" y="1806293"/>
            <a:ext cx="2852871" cy="4423723"/>
          </a:xfrm>
          <a:prstGeom prst="rect">
            <a:avLst/>
          </a:prstGeom>
          <a:ln>
            <a:noFill/>
          </a:ln>
          <a:effectLst>
            <a:outerShdw blurRad="190500" algn="tl" rotWithShape="0">
              <a:srgbClr val="000000">
                <a:alpha val="70000"/>
              </a:srgbClr>
            </a:outerShdw>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652" y="2012418"/>
            <a:ext cx="2968984" cy="3021599"/>
          </a:xfrm>
          <a:prstGeom prst="rect">
            <a:avLst/>
          </a:prstGeom>
          <a:ln>
            <a:noFill/>
          </a:ln>
          <a:effectLst>
            <a:outerShdw blurRad="190500" algn="tl" rotWithShape="0">
              <a:srgbClr val="000000">
                <a:alpha val="70000"/>
              </a:srgbClr>
            </a:outerShdw>
          </a:effectLst>
        </p:spPr>
      </p:pic>
      <p:sp>
        <p:nvSpPr>
          <p:cNvPr id="8" name="Rectangle 7"/>
          <p:cNvSpPr/>
          <p:nvPr/>
        </p:nvSpPr>
        <p:spPr>
          <a:xfrm>
            <a:off x="4553893" y="3523217"/>
            <a:ext cx="397669" cy="337922"/>
          </a:xfrm>
          <a:prstGeom prst="rect">
            <a:avLst/>
          </a:prstGeom>
          <a:solidFill>
            <a:schemeClr val="bg1">
              <a:alpha val="0"/>
            </a:schemeClr>
          </a:solid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577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7458"/>
          </a:xfrm>
        </p:spPr>
        <p:txBody>
          <a:bodyPr/>
          <a:lstStyle/>
          <a:p>
            <a:r>
              <a:rPr lang="en-US" b="1" dirty="0" err="1" smtClean="0"/>
              <a:t>CertAlert</a:t>
            </a:r>
            <a:r>
              <a:rPr lang="en-US" b="1" dirty="0" smtClean="0"/>
              <a:t> No. 09-05</a:t>
            </a:r>
            <a:endParaRPr lang="en-US" b="1"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473" y="1266503"/>
            <a:ext cx="3882546" cy="4761494"/>
          </a:xfrm>
          <a:prstGeom prst="rect">
            <a:avLst/>
          </a:prstGeom>
          <a:ln>
            <a:noFill/>
          </a:ln>
          <a:effectLst>
            <a:outerShdw blurRad="190500" algn="tl" rotWithShape="0">
              <a:srgbClr val="000000">
                <a:alpha val="70000"/>
              </a:srgbClr>
            </a:outerShdw>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97" y="3386248"/>
            <a:ext cx="8025205" cy="1424387"/>
          </a:xfrm>
          <a:prstGeom prst="rect">
            <a:avLst/>
          </a:prstGeom>
          <a:ln>
            <a:noFill/>
          </a:ln>
          <a:effectLst>
            <a:outerShdw blurRad="190500" algn="tl" rotWithShape="0">
              <a:srgbClr val="000000">
                <a:alpha val="70000"/>
              </a:srgbClr>
            </a:outerShdw>
          </a:effectLst>
        </p:spPr>
      </p:pic>
      <p:sp>
        <p:nvSpPr>
          <p:cNvPr id="6" name="Rectangle 5"/>
          <p:cNvSpPr/>
          <p:nvPr/>
        </p:nvSpPr>
        <p:spPr>
          <a:xfrm>
            <a:off x="2020587" y="6460467"/>
            <a:ext cx="4964319" cy="338554"/>
          </a:xfrm>
          <a:prstGeom prst="rect">
            <a:avLst/>
          </a:prstGeom>
        </p:spPr>
        <p:txBody>
          <a:bodyPr wrap="square">
            <a:spAutoFit/>
          </a:bodyPr>
          <a:lstStyle/>
          <a:p>
            <a:r>
              <a:rPr lang="en-US" sz="1600" dirty="0"/>
              <a:t>https://www.faa.gov/airports/airport_safety/certalerts/</a:t>
            </a:r>
          </a:p>
        </p:txBody>
      </p:sp>
    </p:spTree>
    <p:extLst>
      <p:ext uri="{BB962C8B-B14F-4D97-AF65-F5344CB8AC3E}">
        <p14:creationId xmlns:p14="http://schemas.microsoft.com/office/powerpoint/2010/main" val="3273592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95" y="290175"/>
            <a:ext cx="8017661" cy="1325563"/>
          </a:xfrm>
        </p:spPr>
        <p:txBody>
          <a:bodyPr/>
          <a:lstStyle/>
          <a:p>
            <a:pPr algn="ctr"/>
            <a:r>
              <a:rPr lang="en-US" b="1" dirty="0" smtClean="0"/>
              <a:t>Runways </a:t>
            </a:r>
            <a:r>
              <a:rPr lang="en-US" b="1" u="sng" dirty="0" smtClean="0"/>
              <a:t>without</a:t>
            </a:r>
            <a:r>
              <a:rPr lang="en-US" b="1" dirty="0" smtClean="0"/>
              <a:t> Published Declared Distances</a:t>
            </a:r>
            <a:endParaRPr lang="en-US" b="1"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641" y="1870571"/>
            <a:ext cx="3762611" cy="4444584"/>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5" y="3196134"/>
            <a:ext cx="8795072" cy="1125769"/>
          </a:xfrm>
          <a:prstGeom prst="rect">
            <a:avLst/>
          </a:prstGeom>
          <a:ln>
            <a:noFill/>
          </a:ln>
          <a:effectLst>
            <a:outerShdw blurRad="292100" dist="139700" dir="2700000" algn="tl" rotWithShape="0">
              <a:srgbClr val="333333">
                <a:alpha val="65000"/>
              </a:srgbClr>
            </a:outerShdw>
          </a:effectLst>
        </p:spPr>
      </p:pic>
      <p:sp>
        <p:nvSpPr>
          <p:cNvPr id="3" name="Rounded Rectangular Callout 2"/>
          <p:cNvSpPr/>
          <p:nvPr/>
        </p:nvSpPr>
        <p:spPr>
          <a:xfrm>
            <a:off x="6478999" y="1767177"/>
            <a:ext cx="2197280" cy="1277518"/>
          </a:xfrm>
          <a:prstGeom prst="wedgeRoundRectCallout">
            <a:avLst>
              <a:gd name="adj1" fmla="val -32879"/>
              <a:gd name="adj2" fmla="val 7003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Assumed to be equal to the physical length of the runway.</a:t>
            </a:r>
            <a:endParaRPr lang="en-US" dirty="0"/>
          </a:p>
        </p:txBody>
      </p:sp>
    </p:spTree>
    <p:extLst>
      <p:ext uri="{BB962C8B-B14F-4D97-AF65-F5344CB8AC3E}">
        <p14:creationId xmlns:p14="http://schemas.microsoft.com/office/powerpoint/2010/main" val="1739603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798372"/>
          </a:xfrm>
          <a:prstGeom prst="rect">
            <a:avLst/>
          </a:prstGeom>
          <a:blipFill dpi="0" rotWithShape="1">
            <a:blip r:embed="rId3">
              <a:alphaModFix amt="2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690689"/>
            <a:ext cx="7551868" cy="1595895"/>
          </a:xfrm>
          <a:prstGeom prst="rect">
            <a:avLst/>
          </a:prstGeom>
        </p:spPr>
      </p:pic>
      <p:sp>
        <p:nvSpPr>
          <p:cNvPr id="2" name="Title 1"/>
          <p:cNvSpPr>
            <a:spLocks noGrp="1"/>
          </p:cNvSpPr>
          <p:nvPr>
            <p:ph type="title"/>
          </p:nvPr>
        </p:nvSpPr>
        <p:spPr>
          <a:xfrm>
            <a:off x="628650" y="365127"/>
            <a:ext cx="7886700" cy="832132"/>
          </a:xfrm>
        </p:spPr>
        <p:txBody>
          <a:bodyPr/>
          <a:lstStyle/>
          <a:p>
            <a:r>
              <a:rPr lang="en-US" b="1" dirty="0" smtClean="0"/>
              <a:t>Visual Cues of Declared Distances</a:t>
            </a:r>
            <a:endParaRPr lang="en-US" b="1"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474" y="3780015"/>
            <a:ext cx="5868219" cy="1476581"/>
          </a:xfrm>
          <a:prstGeom prst="rect">
            <a:avLst/>
          </a:prstGeom>
        </p:spPr>
      </p:pic>
    </p:spTree>
    <p:extLst>
      <p:ext uri="{BB962C8B-B14F-4D97-AF65-F5344CB8AC3E}">
        <p14:creationId xmlns:p14="http://schemas.microsoft.com/office/powerpoint/2010/main" val="2567747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82646" y="2013539"/>
            <a:ext cx="8643640" cy="3802743"/>
          </a:xfrm>
          <a:prstGeom prst="round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651647" y="500062"/>
            <a:ext cx="7492353" cy="1325563"/>
          </a:xfrm>
        </p:spPr>
        <p:txBody>
          <a:bodyPr>
            <a:noAutofit/>
          </a:bodyPr>
          <a:lstStyle/>
          <a:p>
            <a:r>
              <a:rPr lang="en-US" b="1" dirty="0" smtClean="0">
                <a:latin typeface="Comic Sans MS" panose="030F0702030302020204" pitchFamily="66" charset="0"/>
              </a:rPr>
              <a:t>Why do we need </a:t>
            </a:r>
            <a:br>
              <a:rPr lang="en-US" b="1" dirty="0" smtClean="0">
                <a:latin typeface="Comic Sans MS" panose="030F0702030302020204" pitchFamily="66" charset="0"/>
              </a:rPr>
            </a:br>
            <a:r>
              <a:rPr lang="en-US" b="1" dirty="0" smtClean="0">
                <a:latin typeface="Comic Sans MS" panose="030F0702030302020204" pitchFamily="66" charset="0"/>
              </a:rPr>
              <a:t>Declared Distances data?</a:t>
            </a:r>
            <a:endParaRPr lang="en-US" b="1" dirty="0">
              <a:latin typeface="Comic Sans MS" panose="030F0702030302020204" pitchFamily="66"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7111" y1="42667" x2="47111" y2="42667"/>
                        <a14:foregroundMark x1="51111" y1="41333" x2="51111" y2="41333"/>
                        <a14:foregroundMark x1="49778" y1="53333" x2="49778" y2="53333"/>
                        <a14:foregroundMark x1="39111" y1="23556" x2="39111" y2="23556"/>
                        <a14:foregroundMark x1="50222" y1="17333" x2="50222" y2="17333"/>
                        <a14:foregroundMark x1="60889" y1="22667" x2="60889" y2="22667"/>
                        <a14:foregroundMark x1="67111" y1="16000" x2="67111" y2="16000"/>
                        <a14:foregroundMark x1="52444" y1="8000" x2="52444" y2="8000"/>
                        <a14:foregroundMark x1="35111" y1="14667" x2="35111" y2="14667"/>
                        <a14:backgroundMark x1="37333" y1="44444" x2="37333" y2="44444"/>
                        <a14:backgroundMark x1="62667" y1="44889" x2="62667" y2="44889"/>
                      </a14:backgroundRemoval>
                    </a14:imgEffect>
                  </a14:imgLayer>
                </a14:imgProps>
              </a:ext>
            </a:extLst>
          </a:blip>
          <a:stretch>
            <a:fillRect/>
          </a:stretch>
        </p:blipFill>
        <p:spPr>
          <a:xfrm>
            <a:off x="282646" y="268309"/>
            <a:ext cx="1598091" cy="1598091"/>
          </a:xfrm>
          <a:prstGeom prst="rect">
            <a:avLst/>
          </a:prstGeom>
        </p:spPr>
      </p:pic>
      <p:sp>
        <p:nvSpPr>
          <p:cNvPr id="10" name="Content Placeholder 2">
            <a:extLst>
              <a:ext uri="{FF2B5EF4-FFF2-40B4-BE49-F238E27FC236}">
                <a16:creationId xmlns:a16="http://schemas.microsoft.com/office/drawing/2014/main" id="{68AA8546-DB1F-46A3-A60A-317B6960452E}"/>
              </a:ext>
            </a:extLst>
          </p:cNvPr>
          <p:cNvSpPr>
            <a:spLocks noGrp="1"/>
          </p:cNvSpPr>
          <p:nvPr>
            <p:ph sz="half" idx="4294967295"/>
          </p:nvPr>
        </p:nvSpPr>
        <p:spPr>
          <a:xfrm>
            <a:off x="539144" y="3156004"/>
            <a:ext cx="8232897" cy="2562871"/>
          </a:xfrm>
          <a:prstGeom prst="rect">
            <a:avLst/>
          </a:prstGeom>
        </p:spPr>
        <p:txBody>
          <a:bodyPr>
            <a:normAutofit fontScale="70000" lnSpcReduction="20000"/>
          </a:bodyPr>
          <a:lstStyle/>
          <a:p>
            <a:r>
              <a:rPr lang="en-US" i="1" dirty="0"/>
              <a:t>“</a:t>
            </a:r>
            <a:r>
              <a:rPr lang="en-US" sz="2800" i="1" dirty="0"/>
              <a:t>The accelerate-stop distance must not exceed the length of the runway plus the length of any stopway.”,</a:t>
            </a:r>
          </a:p>
          <a:p>
            <a:endParaRPr lang="en-US" sz="2800" i="1" dirty="0"/>
          </a:p>
          <a:p>
            <a:r>
              <a:rPr lang="en-US" sz="2800" i="1" dirty="0"/>
              <a:t>“The takeoff distance must not exceed the length of the runway plus the length of any clearway except that the length of any clearway included must not be greater than one-half the length of the runway.”</a:t>
            </a:r>
          </a:p>
          <a:p>
            <a:endParaRPr lang="en-US" sz="2800" i="1" dirty="0"/>
          </a:p>
          <a:p>
            <a:pPr>
              <a:lnSpc>
                <a:spcPct val="120000"/>
              </a:lnSpc>
            </a:pPr>
            <a:r>
              <a:rPr lang="en-US" sz="2800" i="1" dirty="0"/>
              <a:t>“The takeoff run must not be greater than the length of the runway.”</a:t>
            </a:r>
            <a:endParaRPr lang="en-US" sz="2800" i="1" dirty="0">
              <a:solidFill>
                <a:schemeClr val="bg1">
                  <a:lumMod val="85000"/>
                </a:schemeClr>
              </a:solidFill>
            </a:endParaRPr>
          </a:p>
          <a:p>
            <a:endParaRPr lang="en-US" dirty="0"/>
          </a:p>
        </p:txBody>
      </p:sp>
      <p:sp>
        <p:nvSpPr>
          <p:cNvPr id="11" name="Rectangle 10"/>
          <p:cNvSpPr/>
          <p:nvPr/>
        </p:nvSpPr>
        <p:spPr>
          <a:xfrm>
            <a:off x="1168579" y="2274550"/>
            <a:ext cx="6974025" cy="584775"/>
          </a:xfrm>
          <a:prstGeom prst="rect">
            <a:avLst/>
          </a:prstGeom>
        </p:spPr>
        <p:txBody>
          <a:bodyPr wrap="none">
            <a:spAutoFit/>
          </a:bodyPr>
          <a:lstStyle/>
          <a:p>
            <a:r>
              <a:rPr lang="en-US" sz="3200" dirty="0">
                <a:solidFill>
                  <a:schemeClr val="accent1"/>
                </a:solidFill>
              </a:rPr>
              <a:t>Operating Rules – </a:t>
            </a:r>
            <a:r>
              <a:rPr lang="en-US" sz="3200" dirty="0" smtClean="0">
                <a:solidFill>
                  <a:schemeClr val="accent1"/>
                </a:solidFill>
              </a:rPr>
              <a:t>14 CFR 91</a:t>
            </a:r>
            <a:r>
              <a:rPr lang="en-US" sz="3200" dirty="0">
                <a:solidFill>
                  <a:schemeClr val="accent1"/>
                </a:solidFill>
              </a:rPr>
              <a:t>, 121, or 135</a:t>
            </a:r>
          </a:p>
        </p:txBody>
      </p:sp>
    </p:spTree>
    <p:extLst>
      <p:ext uri="{BB962C8B-B14F-4D97-AF65-F5344CB8AC3E}">
        <p14:creationId xmlns:p14="http://schemas.microsoft.com/office/powerpoint/2010/main" val="3079524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722" y="134275"/>
            <a:ext cx="7886700" cy="1325563"/>
          </a:xfrm>
        </p:spPr>
        <p:txBody>
          <a:bodyPr/>
          <a:lstStyle/>
          <a:p>
            <a:r>
              <a:rPr lang="en-US" b="1" dirty="0" smtClean="0"/>
              <a:t>Policy Guidance Memo</a:t>
            </a:r>
            <a:endParaRPr lang="en-US" b="1"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375" y="1219652"/>
            <a:ext cx="3769394" cy="4996927"/>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86" y="3502963"/>
            <a:ext cx="7917628" cy="1276101"/>
          </a:xfrm>
          <a:prstGeom prst="rect">
            <a:avLst/>
          </a:prstGeom>
          <a:ln>
            <a:noFill/>
          </a:ln>
          <a:effectLst>
            <a:outerShdw blurRad="190500" algn="tl" rotWithShape="0">
              <a:srgbClr val="000000">
                <a:alpha val="70000"/>
              </a:srgbClr>
            </a:outerShdw>
          </a:effectLst>
        </p:spPr>
      </p:pic>
      <p:sp>
        <p:nvSpPr>
          <p:cNvPr id="7" name="Rectangle 6"/>
          <p:cNvSpPr/>
          <p:nvPr/>
        </p:nvSpPr>
        <p:spPr>
          <a:xfrm>
            <a:off x="2286000" y="6519446"/>
            <a:ext cx="4572000" cy="338554"/>
          </a:xfrm>
          <a:prstGeom prst="rect">
            <a:avLst/>
          </a:prstGeom>
        </p:spPr>
        <p:txBody>
          <a:bodyPr>
            <a:spAutoFit/>
          </a:bodyPr>
          <a:lstStyle/>
          <a:p>
            <a:r>
              <a:rPr lang="en-US" sz="1600" dirty="0"/>
              <a:t>https://</a:t>
            </a:r>
            <a:r>
              <a:rPr lang="en-US" sz="1600" dirty="0" smtClean="0"/>
              <a:t>www.faa.gov/airports/engineering/media</a:t>
            </a:r>
            <a:endParaRPr lang="en-US" sz="1600" dirty="0"/>
          </a:p>
        </p:txBody>
      </p:sp>
    </p:spTree>
    <p:extLst>
      <p:ext uri="{BB962C8B-B14F-4D97-AF65-F5344CB8AC3E}">
        <p14:creationId xmlns:p14="http://schemas.microsoft.com/office/powerpoint/2010/main" val="2483103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365126"/>
            <a:ext cx="8824686" cy="1325563"/>
          </a:xfrm>
        </p:spPr>
        <p:txBody>
          <a:bodyPr/>
          <a:lstStyle/>
          <a:p>
            <a:pPr algn="ctr"/>
            <a:r>
              <a:rPr lang="en-US" b="1" dirty="0" smtClean="0"/>
              <a:t>Declared Distances and Airport Design</a:t>
            </a:r>
            <a:endParaRPr lang="en-US" b="1" dirty="0"/>
          </a:p>
        </p:txBody>
      </p:sp>
      <p:pic>
        <p:nvPicPr>
          <p:cNvPr id="2050" name="Picture 2" descr="Instruments Used in Engineering Drawing -its Uses and Impor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9"/>
            <a:ext cx="9144000" cy="41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49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Considerations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2855250264"/>
              </p:ext>
            </p:extLst>
          </p:nvPr>
        </p:nvGraphicFramePr>
        <p:xfrm>
          <a:off x="1262743" y="1560061"/>
          <a:ext cx="6879772" cy="4023360"/>
        </p:xfrm>
        <a:graphic>
          <a:graphicData uri="http://schemas.openxmlformats.org/drawingml/2006/table">
            <a:tbl>
              <a:tblPr firstRow="1" bandRow="1">
                <a:tableStyleId>{69CF1AB2-1976-4502-BF36-3FF5EA218861}</a:tableStyleId>
              </a:tblPr>
              <a:tblGrid>
                <a:gridCol w="1308933">
                  <a:extLst>
                    <a:ext uri="{9D8B030D-6E8A-4147-A177-3AD203B41FA5}">
                      <a16:colId xmlns:a16="http://schemas.microsoft.com/office/drawing/2014/main" val="838734809"/>
                    </a:ext>
                  </a:extLst>
                </a:gridCol>
                <a:gridCol w="5570839">
                  <a:extLst>
                    <a:ext uri="{9D8B030D-6E8A-4147-A177-3AD203B41FA5}">
                      <a16:colId xmlns:a16="http://schemas.microsoft.com/office/drawing/2014/main" val="634937494"/>
                    </a:ext>
                  </a:extLst>
                </a:gridCol>
              </a:tblGrid>
              <a:tr h="439325">
                <a:tc>
                  <a:txBody>
                    <a:bodyPr/>
                    <a:lstStyle/>
                    <a:p>
                      <a:pPr algn="ctr"/>
                      <a:r>
                        <a:rPr lang="en-US" sz="2400" b="1" dirty="0" smtClean="0"/>
                        <a:t>TORA</a:t>
                      </a:r>
                      <a:endParaRPr lang="en-US" sz="2400" b="1" dirty="0"/>
                    </a:p>
                  </a:txBody>
                  <a:tcPr anchor="ctr"/>
                </a:tc>
                <a:tc>
                  <a:txBody>
                    <a:bodyPr/>
                    <a:lstStyle/>
                    <a:p>
                      <a:pPr marL="285750" indent="-285750">
                        <a:buFont typeface="Arial" panose="020B0604020202020204" pitchFamily="34" charset="0"/>
                        <a:buChar char="•"/>
                      </a:pPr>
                      <a:r>
                        <a:rPr lang="en-US" sz="2400" b="0" dirty="0" smtClean="0"/>
                        <a:t>Departure RPZ</a:t>
                      </a:r>
                    </a:p>
                  </a:txBody>
                  <a:tcPr/>
                </a:tc>
                <a:extLst>
                  <a:ext uri="{0D108BD9-81ED-4DB2-BD59-A6C34878D82A}">
                    <a16:rowId xmlns:a16="http://schemas.microsoft.com/office/drawing/2014/main" val="2831681476"/>
                  </a:ext>
                </a:extLst>
              </a:tr>
              <a:tr h="688490">
                <a:tc>
                  <a:txBody>
                    <a:bodyPr/>
                    <a:lstStyle/>
                    <a:p>
                      <a:pPr algn="ctr"/>
                      <a:r>
                        <a:rPr lang="en-US" sz="2400" b="1" dirty="0" smtClean="0"/>
                        <a:t>TODA</a:t>
                      </a:r>
                      <a:endParaRPr lang="en-US" sz="2400" b="1" dirty="0"/>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smtClean="0"/>
                        <a:t>Clearway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smtClean="0"/>
                        <a:t>Departure Surface</a:t>
                      </a:r>
                      <a:endParaRPr lang="en-US" sz="2400" dirty="0"/>
                    </a:p>
                  </a:txBody>
                  <a:tcPr/>
                </a:tc>
                <a:extLst>
                  <a:ext uri="{0D108BD9-81ED-4DB2-BD59-A6C34878D82A}">
                    <a16:rowId xmlns:a16="http://schemas.microsoft.com/office/drawing/2014/main" val="870800377"/>
                  </a:ext>
                </a:extLst>
              </a:tr>
              <a:tr h="1011218">
                <a:tc>
                  <a:txBody>
                    <a:bodyPr/>
                    <a:lstStyle/>
                    <a:p>
                      <a:pPr algn="ctr"/>
                      <a:r>
                        <a:rPr lang="en-US" sz="2400" b="1" dirty="0" smtClean="0"/>
                        <a:t>ASDA</a:t>
                      </a:r>
                      <a:endParaRPr lang="en-US" sz="2400" b="1" dirty="0"/>
                    </a:p>
                  </a:txBody>
                  <a:tcPr anchor="ctr"/>
                </a:tc>
                <a:tc>
                  <a:txBody>
                    <a:bodyPr/>
                    <a:lstStyle/>
                    <a:p>
                      <a:pPr marL="285750" indent="-285750">
                        <a:buFont typeface="Arial" panose="020B0604020202020204" pitchFamily="34" charset="0"/>
                        <a:buChar char="•"/>
                      </a:pPr>
                      <a:r>
                        <a:rPr lang="en-US" sz="2400" dirty="0" smtClean="0"/>
                        <a:t>Stopway</a:t>
                      </a:r>
                    </a:p>
                    <a:p>
                      <a:pPr marL="285750" indent="-285750">
                        <a:buFont typeface="Arial" panose="020B0604020202020204" pitchFamily="34" charset="0"/>
                        <a:buChar char="•"/>
                      </a:pPr>
                      <a:r>
                        <a:rPr lang="en-US" sz="2400" dirty="0" smtClean="0"/>
                        <a:t>Runway Safety Area</a:t>
                      </a:r>
                    </a:p>
                    <a:p>
                      <a:pPr marL="285750" indent="-285750">
                        <a:buFont typeface="Arial" panose="020B0604020202020204" pitchFamily="34" charset="0"/>
                        <a:buChar char="•"/>
                      </a:pPr>
                      <a:r>
                        <a:rPr lang="en-US" sz="2400" dirty="0" smtClean="0"/>
                        <a:t>Runway</a:t>
                      </a:r>
                      <a:r>
                        <a:rPr lang="en-US" sz="2400" baseline="0" dirty="0" smtClean="0"/>
                        <a:t> Object Free Area</a:t>
                      </a:r>
                      <a:endParaRPr lang="en-US" sz="2400" dirty="0"/>
                    </a:p>
                  </a:txBody>
                  <a:tcPr/>
                </a:tc>
                <a:extLst>
                  <a:ext uri="{0D108BD9-81ED-4DB2-BD59-A6C34878D82A}">
                    <a16:rowId xmlns:a16="http://schemas.microsoft.com/office/drawing/2014/main" val="2056718996"/>
                  </a:ext>
                </a:extLst>
              </a:tr>
              <a:tr h="977902">
                <a:tc>
                  <a:txBody>
                    <a:bodyPr/>
                    <a:lstStyle/>
                    <a:p>
                      <a:pPr algn="ctr"/>
                      <a:r>
                        <a:rPr lang="en-US" sz="2400" b="1" dirty="0" smtClean="0"/>
                        <a:t>LDA</a:t>
                      </a:r>
                      <a:endParaRPr lang="en-US" sz="2400" b="1" dirty="0"/>
                    </a:p>
                  </a:txBody>
                  <a:tcPr anchor="ctr"/>
                </a:tc>
                <a:tc>
                  <a:txBody>
                    <a:bodyPr/>
                    <a:lstStyle/>
                    <a:p>
                      <a:pPr marL="285750" indent="-285750">
                        <a:buFont typeface="Arial" panose="020B0604020202020204" pitchFamily="34" charset="0"/>
                        <a:buChar char="•"/>
                      </a:pPr>
                      <a:r>
                        <a:rPr lang="en-US" sz="2400" dirty="0" smtClean="0"/>
                        <a:t>Runway Safety Area</a:t>
                      </a:r>
                    </a:p>
                    <a:p>
                      <a:pPr marL="285750" indent="-285750">
                        <a:buFont typeface="Arial" panose="020B0604020202020204" pitchFamily="34" charset="0"/>
                        <a:buChar char="•"/>
                      </a:pPr>
                      <a:r>
                        <a:rPr lang="en-US" sz="2400" dirty="0" smtClean="0"/>
                        <a:t>Runway</a:t>
                      </a:r>
                      <a:r>
                        <a:rPr lang="en-US" sz="2400" baseline="0" dirty="0" smtClean="0"/>
                        <a:t> Object Free Area</a:t>
                      </a:r>
                    </a:p>
                    <a:p>
                      <a:pPr marL="285750" indent="-285750">
                        <a:buFont typeface="Arial" panose="020B0604020202020204" pitchFamily="34" charset="0"/>
                        <a:buChar char="•"/>
                      </a:pPr>
                      <a:r>
                        <a:rPr lang="en-US" sz="2400" dirty="0" smtClean="0"/>
                        <a:t>Approach Surface</a:t>
                      </a:r>
                    </a:p>
                    <a:p>
                      <a:pPr marL="285750" indent="-285750">
                        <a:buFont typeface="Arial" panose="020B0604020202020204" pitchFamily="34" charset="0"/>
                        <a:buChar char="•"/>
                      </a:pPr>
                      <a:r>
                        <a:rPr lang="en-US" sz="2400" dirty="0" smtClean="0"/>
                        <a:t>Approach RPZ</a:t>
                      </a:r>
                      <a:endParaRPr lang="en-US" sz="2400" dirty="0"/>
                    </a:p>
                  </a:txBody>
                  <a:tcPr/>
                </a:tc>
                <a:extLst>
                  <a:ext uri="{0D108BD9-81ED-4DB2-BD59-A6C34878D82A}">
                    <a16:rowId xmlns:a16="http://schemas.microsoft.com/office/drawing/2014/main" val="885282627"/>
                  </a:ext>
                </a:extLst>
              </a:tr>
            </a:tbl>
          </a:graphicData>
        </a:graphic>
      </p:graphicFrame>
    </p:spTree>
    <p:extLst>
      <p:ext uri="{BB962C8B-B14F-4D97-AF65-F5344CB8AC3E}">
        <p14:creationId xmlns:p14="http://schemas.microsoft.com/office/powerpoint/2010/main" val="8652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Takeoff Runway Available (TORA)</a:t>
            </a:r>
          </a:p>
        </p:txBody>
      </p:sp>
      <p:sp>
        <p:nvSpPr>
          <p:cNvPr id="3" name="Content Placeholder 2"/>
          <p:cNvSpPr>
            <a:spLocks noGrp="1"/>
          </p:cNvSpPr>
          <p:nvPr>
            <p:ph idx="1"/>
          </p:nvPr>
        </p:nvSpPr>
        <p:spPr>
          <a:xfrm>
            <a:off x="953242" y="1421761"/>
            <a:ext cx="7886700" cy="4563316"/>
          </a:xfrm>
        </p:spPr>
        <p:txBody>
          <a:bodyPr>
            <a:normAutofit/>
          </a:bodyPr>
          <a:lstStyle/>
          <a:p>
            <a:pPr marL="0" indent="0">
              <a:buNone/>
            </a:pPr>
            <a:r>
              <a:rPr lang="en-US" sz="2400" i="1" dirty="0"/>
              <a:t>The runway length declared available for the ground run of the airplane. </a:t>
            </a:r>
          </a:p>
        </p:txBody>
      </p:sp>
      <p:pic>
        <p:nvPicPr>
          <p:cNvPr id="3074"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4475" y="3307937"/>
            <a:ext cx="4118134" cy="590266"/>
          </a:xfrm>
          <a:prstGeom prst="rect">
            <a:avLst/>
          </a:prstGeom>
          <a:noFill/>
          <a:extLst>
            <a:ext uri="{909E8E84-426E-40DD-AFC4-6F175D3DCCD1}">
              <a14:hiddenFill xmlns:a14="http://schemas.microsoft.com/office/drawing/2010/main">
                <a:solidFill>
                  <a:srgbClr val="FFFFFF"/>
                </a:solidFill>
              </a14:hiddenFill>
            </a:ext>
          </a:extLst>
        </p:spPr>
      </p:pic>
      <p:sp>
        <p:nvSpPr>
          <p:cNvPr id="5" name="Trapezoid 4"/>
          <p:cNvSpPr/>
          <p:nvPr/>
        </p:nvSpPr>
        <p:spPr>
          <a:xfrm rot="16200000">
            <a:off x="5822073" y="2071303"/>
            <a:ext cx="2042958" cy="3043238"/>
          </a:xfrm>
          <a:prstGeom prst="trapezoid">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555512">
            <a:off x="6364828" y="4067622"/>
            <a:ext cx="1700466" cy="400110"/>
          </a:xfrm>
          <a:prstGeom prst="rect">
            <a:avLst/>
          </a:prstGeom>
          <a:noFill/>
        </p:spPr>
        <p:txBody>
          <a:bodyPr wrap="none" rtlCol="0">
            <a:spAutoFit/>
          </a:bodyPr>
          <a:lstStyle/>
          <a:p>
            <a:r>
              <a:rPr lang="en-US" sz="2000" dirty="0" smtClean="0"/>
              <a:t>Departure RPZ</a:t>
            </a:r>
            <a:endParaRPr lang="en-US" sz="2000" dirty="0"/>
          </a:p>
        </p:txBody>
      </p:sp>
      <p:cxnSp>
        <p:nvCxnSpPr>
          <p:cNvPr id="8" name="Straight Connector 7"/>
          <p:cNvCxnSpPr/>
          <p:nvPr/>
        </p:nvCxnSpPr>
        <p:spPr>
          <a:xfrm>
            <a:off x="674474" y="3588863"/>
            <a:ext cx="0" cy="1591404"/>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674474" y="4430391"/>
            <a:ext cx="4118135" cy="0"/>
          </a:xfrm>
          <a:prstGeom prst="straightConnector1">
            <a:avLst/>
          </a:prstGeom>
          <a:ln>
            <a:tailEnd type="arrow" w="lg" len="lg"/>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2288964" y="4022327"/>
            <a:ext cx="896143" cy="461665"/>
          </a:xfrm>
          <a:prstGeom prst="rect">
            <a:avLst/>
          </a:prstGeom>
          <a:noFill/>
        </p:spPr>
        <p:txBody>
          <a:bodyPr wrap="none" rtlCol="0">
            <a:spAutoFit/>
          </a:bodyPr>
          <a:lstStyle/>
          <a:p>
            <a:r>
              <a:rPr lang="en-US" sz="2400" b="1" dirty="0" smtClean="0">
                <a:solidFill>
                  <a:srgbClr val="0070C0"/>
                </a:solidFill>
              </a:rPr>
              <a:t>TORA</a:t>
            </a:r>
            <a:endParaRPr lang="en-US" b="1" dirty="0">
              <a:solidFill>
                <a:srgbClr val="0070C0"/>
              </a:solidFill>
            </a:endParaRPr>
          </a:p>
        </p:txBody>
      </p:sp>
      <p:cxnSp>
        <p:nvCxnSpPr>
          <p:cNvPr id="11" name="Straight Connector 10"/>
          <p:cNvCxnSpPr/>
          <p:nvPr/>
        </p:nvCxnSpPr>
        <p:spPr>
          <a:xfrm>
            <a:off x="4792609" y="3588863"/>
            <a:ext cx="0" cy="15914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sp>
        <p:nvSpPr>
          <p:cNvPr id="12" name="Rectangle 11"/>
          <p:cNvSpPr/>
          <p:nvPr/>
        </p:nvSpPr>
        <p:spPr>
          <a:xfrm rot="5400000">
            <a:off x="741795" y="3494478"/>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cxnSp>
        <p:nvCxnSpPr>
          <p:cNvPr id="13" name="Straight Arrow Connector 12"/>
          <p:cNvCxnSpPr>
            <a:stCxn id="3074" idx="1"/>
            <a:endCxn id="5" idx="0"/>
          </p:cNvCxnSpPr>
          <p:nvPr/>
        </p:nvCxnSpPr>
        <p:spPr>
          <a:xfrm flipV="1">
            <a:off x="4792609" y="3592922"/>
            <a:ext cx="529324" cy="101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69485" y="3263734"/>
            <a:ext cx="593432" cy="369332"/>
          </a:xfrm>
          <a:prstGeom prst="rect">
            <a:avLst/>
          </a:prstGeom>
          <a:noFill/>
        </p:spPr>
        <p:txBody>
          <a:bodyPr wrap="none" rtlCol="0">
            <a:spAutoFit/>
          </a:bodyPr>
          <a:lstStyle/>
          <a:p>
            <a:r>
              <a:rPr lang="en-US" dirty="0" smtClean="0"/>
              <a:t>200’</a:t>
            </a:r>
            <a:endParaRPr lang="en-US" dirty="0"/>
          </a:p>
        </p:txBody>
      </p:sp>
    </p:spTree>
    <p:extLst>
      <p:ext uri="{BB962C8B-B14F-4D97-AF65-F5344CB8AC3E}">
        <p14:creationId xmlns:p14="http://schemas.microsoft.com/office/powerpoint/2010/main" val="1799048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Manual Operation 24"/>
          <p:cNvSpPr/>
          <p:nvPr/>
        </p:nvSpPr>
        <p:spPr>
          <a:xfrm rot="5400000">
            <a:off x="5629610" y="186214"/>
            <a:ext cx="1699708" cy="2577085"/>
          </a:xfrm>
          <a:prstGeom prst="flowChartManualOperation">
            <a:avLst/>
          </a:prstGeom>
          <a:solidFill>
            <a:schemeClr val="accent6">
              <a:lumMod val="75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14552" y="1241376"/>
            <a:ext cx="4118134" cy="59026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814551" y="1831643"/>
            <a:ext cx="0" cy="296894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814551" y="2293495"/>
            <a:ext cx="411813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32686" y="1831643"/>
            <a:ext cx="0" cy="79570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29041" y="1885431"/>
            <a:ext cx="896143" cy="461665"/>
          </a:xfrm>
          <a:prstGeom prst="rect">
            <a:avLst/>
          </a:prstGeom>
          <a:noFill/>
        </p:spPr>
        <p:txBody>
          <a:bodyPr wrap="none" rtlCol="0">
            <a:spAutoFit/>
          </a:bodyPr>
          <a:lstStyle/>
          <a:p>
            <a:r>
              <a:rPr lang="en-US" sz="2400" b="1" dirty="0" smtClean="0">
                <a:solidFill>
                  <a:srgbClr val="0070C0"/>
                </a:solidFill>
              </a:rPr>
              <a:t>TORA</a:t>
            </a:r>
            <a:endParaRPr lang="en-US" b="1" dirty="0">
              <a:solidFill>
                <a:srgbClr val="0070C0"/>
              </a:solidFill>
            </a:endParaRPr>
          </a:p>
        </p:txBody>
      </p:sp>
      <p:pic>
        <p:nvPicPr>
          <p:cNvPr id="16"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15836" y="3403677"/>
            <a:ext cx="4118134" cy="59026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4538491" y="4004889"/>
            <a:ext cx="0" cy="79570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33229" y="4235721"/>
            <a:ext cx="896143" cy="461665"/>
          </a:xfrm>
          <a:prstGeom prst="rect">
            <a:avLst/>
          </a:prstGeom>
          <a:noFill/>
        </p:spPr>
        <p:txBody>
          <a:bodyPr wrap="none" rtlCol="0">
            <a:spAutoFit/>
          </a:bodyPr>
          <a:lstStyle/>
          <a:p>
            <a:r>
              <a:rPr lang="en-US" sz="2400" b="1" dirty="0" smtClean="0">
                <a:solidFill>
                  <a:srgbClr val="0070C0"/>
                </a:solidFill>
              </a:rPr>
              <a:t>TORA</a:t>
            </a:r>
            <a:endParaRPr lang="en-US" b="1" dirty="0">
              <a:solidFill>
                <a:srgbClr val="0070C0"/>
              </a:solidFill>
            </a:endParaRPr>
          </a:p>
        </p:txBody>
      </p:sp>
      <p:cxnSp>
        <p:nvCxnSpPr>
          <p:cNvPr id="20" name="Straight Arrow Connector 19"/>
          <p:cNvCxnSpPr/>
          <p:nvPr/>
        </p:nvCxnSpPr>
        <p:spPr>
          <a:xfrm>
            <a:off x="817121" y="4628457"/>
            <a:ext cx="3721370"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22" name="Flowchart: Manual Operation 21"/>
          <p:cNvSpPr/>
          <p:nvPr/>
        </p:nvSpPr>
        <p:spPr>
          <a:xfrm rot="5400000">
            <a:off x="5190922" y="2378888"/>
            <a:ext cx="1699708" cy="2577085"/>
          </a:xfrm>
          <a:prstGeom prst="flowChartManualOperation">
            <a:avLst/>
          </a:prstGeom>
          <a:solidFill>
            <a:schemeClr val="accent6">
              <a:lumMod val="75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5629612" y="3205765"/>
            <a:ext cx="1699707" cy="923330"/>
          </a:xfrm>
          <a:prstGeom prst="rect">
            <a:avLst/>
          </a:prstGeom>
          <a:noFill/>
        </p:spPr>
        <p:txBody>
          <a:bodyPr wrap="square" rtlCol="0">
            <a:spAutoFit/>
          </a:bodyPr>
          <a:lstStyle/>
          <a:p>
            <a:pPr algn="r"/>
            <a:r>
              <a:rPr lang="en-US" b="1" dirty="0" smtClean="0"/>
              <a:t>RUNWAY PROTECTION ZONE</a:t>
            </a:r>
            <a:endParaRPr lang="en-US" b="1" dirty="0"/>
          </a:p>
        </p:txBody>
      </p:sp>
      <p:sp>
        <p:nvSpPr>
          <p:cNvPr id="24" name="Rectangle 23"/>
          <p:cNvSpPr/>
          <p:nvPr/>
        </p:nvSpPr>
        <p:spPr>
          <a:xfrm>
            <a:off x="7329318" y="3321160"/>
            <a:ext cx="1441523" cy="694300"/>
          </a:xfrm>
          <a:prstGeom prst="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Incompatible Land Use</a:t>
            </a:r>
            <a:endParaRPr lang="en-US" dirty="0"/>
          </a:p>
        </p:txBody>
      </p:sp>
      <p:sp>
        <p:nvSpPr>
          <p:cNvPr id="26" name="TextBox 25"/>
          <p:cNvSpPr txBox="1"/>
          <p:nvPr/>
        </p:nvSpPr>
        <p:spPr>
          <a:xfrm>
            <a:off x="5371377" y="995818"/>
            <a:ext cx="1699707" cy="923330"/>
          </a:xfrm>
          <a:prstGeom prst="rect">
            <a:avLst/>
          </a:prstGeom>
          <a:noFill/>
        </p:spPr>
        <p:txBody>
          <a:bodyPr wrap="square" rtlCol="0">
            <a:spAutoFit/>
          </a:bodyPr>
          <a:lstStyle/>
          <a:p>
            <a:pPr algn="r"/>
            <a:r>
              <a:rPr lang="en-US" b="1" dirty="0" smtClean="0"/>
              <a:t>RUNWAY PROTECTION ZONE</a:t>
            </a:r>
            <a:endParaRPr lang="en-US" b="1" dirty="0"/>
          </a:p>
        </p:txBody>
      </p:sp>
      <p:sp>
        <p:nvSpPr>
          <p:cNvPr id="19" name="TextBox 18"/>
          <p:cNvSpPr txBox="1"/>
          <p:nvPr/>
        </p:nvSpPr>
        <p:spPr>
          <a:xfrm>
            <a:off x="3734103" y="6446539"/>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sp>
        <p:nvSpPr>
          <p:cNvPr id="21" name="Title 1"/>
          <p:cNvSpPr>
            <a:spLocks noGrp="1"/>
          </p:cNvSpPr>
          <p:nvPr>
            <p:ph type="title"/>
          </p:nvPr>
        </p:nvSpPr>
        <p:spPr>
          <a:xfrm>
            <a:off x="291428" y="72411"/>
            <a:ext cx="7886700" cy="1325563"/>
          </a:xfrm>
        </p:spPr>
        <p:txBody>
          <a:bodyPr/>
          <a:lstStyle/>
          <a:p>
            <a:r>
              <a:rPr lang="en-US" b="1" dirty="0" smtClean="0"/>
              <a:t>Shortening TORA</a:t>
            </a:r>
            <a:endParaRPr lang="en-US" b="1" dirty="0"/>
          </a:p>
        </p:txBody>
      </p:sp>
      <p:sp>
        <p:nvSpPr>
          <p:cNvPr id="27" name="Rectangle 26"/>
          <p:cNvSpPr/>
          <p:nvPr/>
        </p:nvSpPr>
        <p:spPr>
          <a:xfrm>
            <a:off x="7329319" y="1139665"/>
            <a:ext cx="1441523" cy="694300"/>
          </a:xfrm>
          <a:prstGeom prst="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Incompatible Land Use</a:t>
            </a:r>
            <a:endParaRPr lang="en-US" dirty="0"/>
          </a:p>
        </p:txBody>
      </p:sp>
      <p:sp>
        <p:nvSpPr>
          <p:cNvPr id="2" name="TextBox 1"/>
          <p:cNvSpPr txBox="1"/>
          <p:nvPr/>
        </p:nvSpPr>
        <p:spPr>
          <a:xfrm>
            <a:off x="291428" y="4973439"/>
            <a:ext cx="8589525" cy="830997"/>
          </a:xfrm>
          <a:prstGeom prst="rect">
            <a:avLst/>
          </a:prstGeom>
          <a:solidFill>
            <a:schemeClr val="accent4"/>
          </a:solidFill>
        </p:spPr>
        <p:txBody>
          <a:bodyPr wrap="square" rtlCol="0">
            <a:spAutoFit/>
          </a:bodyPr>
          <a:lstStyle/>
          <a:p>
            <a:r>
              <a:rPr lang="en-US" sz="2400" dirty="0" smtClean="0"/>
              <a:t>AC 150/5300-13B: </a:t>
            </a:r>
            <a:r>
              <a:rPr lang="en-US" sz="2400" i="1" dirty="0" smtClean="0"/>
              <a:t>FAA does not recommend reducing the TORA on runways to mitigate incompatible land uses in the departure RPZ.</a:t>
            </a:r>
            <a:endParaRPr lang="en-US" sz="2400" i="1" dirty="0"/>
          </a:p>
        </p:txBody>
      </p:sp>
      <p:sp>
        <p:nvSpPr>
          <p:cNvPr id="28" name="Rectangle 27"/>
          <p:cNvSpPr/>
          <p:nvPr/>
        </p:nvSpPr>
        <p:spPr>
          <a:xfrm rot="5400000">
            <a:off x="891045" y="3590219"/>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29" name="Rectangle 28"/>
          <p:cNvSpPr/>
          <p:nvPr/>
        </p:nvSpPr>
        <p:spPr>
          <a:xfrm rot="5400000">
            <a:off x="900469" y="1417312"/>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Tree>
    <p:extLst>
      <p:ext uri="{BB962C8B-B14F-4D97-AF65-F5344CB8AC3E}">
        <p14:creationId xmlns:p14="http://schemas.microsoft.com/office/powerpoint/2010/main" val="22942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p:bldP spid="24" grpId="0" animBg="1"/>
      <p:bldP spid="2"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Takeoff Distance Available (TODA)</a:t>
            </a:r>
          </a:p>
        </p:txBody>
      </p:sp>
      <p:sp>
        <p:nvSpPr>
          <p:cNvPr id="3" name="Content Placeholder 2"/>
          <p:cNvSpPr>
            <a:spLocks noGrp="1"/>
          </p:cNvSpPr>
          <p:nvPr>
            <p:ph idx="1"/>
          </p:nvPr>
        </p:nvSpPr>
        <p:spPr>
          <a:xfrm>
            <a:off x="872496" y="1349609"/>
            <a:ext cx="7399008" cy="874043"/>
          </a:xfrm>
        </p:spPr>
        <p:txBody>
          <a:bodyPr>
            <a:normAutofit lnSpcReduction="10000"/>
          </a:bodyPr>
          <a:lstStyle/>
          <a:p>
            <a:pPr marL="0" indent="0">
              <a:spcAft>
                <a:spcPts val="1350"/>
              </a:spcAft>
              <a:buNone/>
            </a:pPr>
            <a:r>
              <a:rPr lang="en-US" sz="2400" i="1" dirty="0">
                <a:solidFill>
                  <a:schemeClr val="accent1">
                    <a:lumMod val="75000"/>
                  </a:schemeClr>
                </a:solidFill>
              </a:rPr>
              <a:t>The length of the Takeoff Run plus the length of the clearway, if provided. </a:t>
            </a:r>
          </a:p>
          <a:p>
            <a:pPr marL="0" indent="0">
              <a:buNone/>
            </a:pPr>
            <a:endParaRPr lang="en-US" sz="1800" dirty="0"/>
          </a:p>
        </p:txBody>
      </p:sp>
      <p:pic>
        <p:nvPicPr>
          <p:cNvPr id="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9432" y="3266541"/>
            <a:ext cx="4118134" cy="590266"/>
          </a:xfrm>
          <a:prstGeom prst="rect">
            <a:avLst/>
          </a:prstGeom>
          <a:noFill/>
          <a:extLst>
            <a:ext uri="{909E8E84-426E-40DD-AFC4-6F175D3DCCD1}">
              <a14:hiddenFill xmlns:a14="http://schemas.microsoft.com/office/drawing/2010/main">
                <a:solidFill>
                  <a:srgbClr val="FFFFFF"/>
                </a:solidFill>
              </a14:hiddenFill>
            </a:ext>
          </a:extLst>
        </p:spPr>
      </p:pic>
      <p:sp>
        <p:nvSpPr>
          <p:cNvPr id="6" name="Trapezoid 5"/>
          <p:cNvSpPr/>
          <p:nvPr/>
        </p:nvSpPr>
        <p:spPr>
          <a:xfrm rot="16200000">
            <a:off x="5790914" y="2043910"/>
            <a:ext cx="2251001" cy="3043238"/>
          </a:xfrm>
          <a:prstGeom prst="trapezoid">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555512">
            <a:off x="6630707" y="4153809"/>
            <a:ext cx="1820435" cy="300082"/>
          </a:xfrm>
          <a:prstGeom prst="rect">
            <a:avLst/>
          </a:prstGeom>
          <a:noFill/>
        </p:spPr>
        <p:txBody>
          <a:bodyPr wrap="none" rtlCol="0">
            <a:spAutoFit/>
          </a:bodyPr>
          <a:lstStyle/>
          <a:p>
            <a:r>
              <a:rPr lang="en-US" sz="1350" dirty="0"/>
              <a:t>40:1 Departure Surface</a:t>
            </a:r>
          </a:p>
        </p:txBody>
      </p:sp>
      <p:sp>
        <p:nvSpPr>
          <p:cNvPr id="8" name="Rectangle 7"/>
          <p:cNvSpPr/>
          <p:nvPr/>
        </p:nvSpPr>
        <p:spPr>
          <a:xfrm>
            <a:off x="4717566" y="3110029"/>
            <a:ext cx="677228" cy="91451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9" name="TextBox 8"/>
          <p:cNvSpPr txBox="1"/>
          <p:nvPr/>
        </p:nvSpPr>
        <p:spPr>
          <a:xfrm>
            <a:off x="4665640" y="3445260"/>
            <a:ext cx="829714" cy="300082"/>
          </a:xfrm>
          <a:prstGeom prst="rect">
            <a:avLst/>
          </a:prstGeom>
          <a:noFill/>
        </p:spPr>
        <p:txBody>
          <a:bodyPr wrap="none" rtlCol="0">
            <a:spAutoFit/>
          </a:bodyPr>
          <a:lstStyle/>
          <a:p>
            <a:r>
              <a:rPr lang="en-US" sz="1350" dirty="0"/>
              <a:t>Clearway</a:t>
            </a:r>
          </a:p>
        </p:txBody>
      </p:sp>
      <p:sp>
        <p:nvSpPr>
          <p:cNvPr id="10" name="TextBox 9"/>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sp>
        <p:nvSpPr>
          <p:cNvPr id="4" name="Rectangle 3"/>
          <p:cNvSpPr/>
          <p:nvPr/>
        </p:nvSpPr>
        <p:spPr>
          <a:xfrm rot="5400000">
            <a:off x="655681" y="3453083"/>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cxnSp>
        <p:nvCxnSpPr>
          <p:cNvPr id="12" name="Straight Connector 11"/>
          <p:cNvCxnSpPr/>
          <p:nvPr/>
        </p:nvCxnSpPr>
        <p:spPr>
          <a:xfrm>
            <a:off x="599431" y="3856807"/>
            <a:ext cx="0" cy="1253106"/>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H="1">
            <a:off x="599431" y="4420581"/>
            <a:ext cx="4840279" cy="0"/>
          </a:xfrm>
          <a:prstGeom prst="line">
            <a:avLst/>
          </a:prstGeom>
          <a:ln w="57150">
            <a:head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94794" y="4024546"/>
            <a:ext cx="1" cy="108536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79380" y="4476282"/>
            <a:ext cx="3403600" cy="738664"/>
          </a:xfrm>
          <a:prstGeom prst="rect">
            <a:avLst/>
          </a:prstGeom>
          <a:noFill/>
        </p:spPr>
        <p:txBody>
          <a:bodyPr wrap="square" rtlCol="0">
            <a:spAutoFit/>
          </a:bodyPr>
          <a:lstStyle/>
          <a:p>
            <a:r>
              <a:rPr lang="en-US" sz="2400" i="1" dirty="0">
                <a:solidFill>
                  <a:schemeClr val="accent1">
                    <a:lumMod val="75000"/>
                  </a:schemeClr>
                </a:solidFill>
              </a:rPr>
              <a:t>TODA = TORA + Clearway</a:t>
            </a:r>
          </a:p>
          <a:p>
            <a:endParaRPr lang="en-US" dirty="0"/>
          </a:p>
        </p:txBody>
      </p:sp>
    </p:spTree>
    <p:extLst>
      <p:ext uri="{BB962C8B-B14F-4D97-AF65-F5344CB8AC3E}">
        <p14:creationId xmlns:p14="http://schemas.microsoft.com/office/powerpoint/2010/main" val="858727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05515" y="5130416"/>
            <a:ext cx="2829263" cy="0"/>
          </a:xfrm>
          <a:prstGeom prst="line">
            <a:avLst/>
          </a:prstGeom>
          <a:ln w="44450"/>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1405515" y="1247966"/>
            <a:ext cx="0" cy="4241027"/>
          </a:xfrm>
          <a:prstGeom prst="line">
            <a:avLst/>
          </a:prstGeom>
          <a:ln w="0">
            <a:prstDash val="dash"/>
          </a:ln>
        </p:spPr>
        <p:style>
          <a:lnRef idx="1">
            <a:schemeClr val="dk1"/>
          </a:lnRef>
          <a:fillRef idx="0">
            <a:schemeClr val="dk1"/>
          </a:fillRef>
          <a:effectRef idx="0">
            <a:schemeClr val="dk1"/>
          </a:effectRef>
          <a:fontRef idx="minor">
            <a:schemeClr val="tx1"/>
          </a:fontRef>
        </p:style>
      </p:cxnSp>
      <p:sp>
        <p:nvSpPr>
          <p:cNvPr id="10" name="Trapezoid 9"/>
          <p:cNvSpPr/>
          <p:nvPr/>
        </p:nvSpPr>
        <p:spPr>
          <a:xfrm rot="16200000">
            <a:off x="4406177" y="342245"/>
            <a:ext cx="3130480" cy="3595148"/>
          </a:xfrm>
          <a:prstGeom prst="trapezoid">
            <a:avLst/>
          </a:prstGeom>
          <a:gradFill flip="none" rotWithShape="1">
            <a:gsLst>
              <a:gs pos="0">
                <a:schemeClr val="accent2">
                  <a:lumMod val="0"/>
                  <a:lumOff val="100000"/>
                  <a:alpha val="5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1" name="Straight Connector 10"/>
          <p:cNvCxnSpPr/>
          <p:nvPr/>
        </p:nvCxnSpPr>
        <p:spPr>
          <a:xfrm flipV="1">
            <a:off x="4234778" y="4012204"/>
            <a:ext cx="3595148" cy="1086556"/>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0565694">
            <a:off x="7115092" y="3795882"/>
            <a:ext cx="598241" cy="369332"/>
          </a:xfrm>
          <a:prstGeom prst="rect">
            <a:avLst/>
          </a:prstGeom>
          <a:noFill/>
        </p:spPr>
        <p:txBody>
          <a:bodyPr wrap="none" rtlCol="0">
            <a:spAutoFit/>
          </a:bodyPr>
          <a:lstStyle/>
          <a:p>
            <a:r>
              <a:rPr lang="en-US" b="1" dirty="0" smtClean="0"/>
              <a:t>40:1</a:t>
            </a:r>
            <a:endParaRPr lang="en-US" b="1" dirty="0"/>
          </a:p>
        </p:txBody>
      </p:sp>
      <p:pic>
        <p:nvPicPr>
          <p:cNvPr id="13" name="Picture 2" descr="Plane clipart side view, Plane side view Transparent FREE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25465" y="4816010"/>
            <a:ext cx="878229" cy="314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pic>
        <p:nvPicPr>
          <p:cNvPr id="16" name="Picture 2" descr="Image result for runway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r="33126" b="293"/>
          <a:stretch/>
        </p:blipFill>
        <p:spPr bwMode="auto">
          <a:xfrm rot="10800000">
            <a:off x="1419885" y="1812111"/>
            <a:ext cx="2753958" cy="5885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ildings City Building Transparent &amp; PNG Clipart Free Download - YW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402" y="4194711"/>
            <a:ext cx="904049" cy="90404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3464286" y="4012204"/>
            <a:ext cx="3595148" cy="108655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0" name="Trapezoid 19"/>
          <p:cNvSpPr/>
          <p:nvPr/>
        </p:nvSpPr>
        <p:spPr>
          <a:xfrm rot="16200000">
            <a:off x="3710989" y="310588"/>
            <a:ext cx="3130480" cy="3595148"/>
          </a:xfrm>
          <a:prstGeom prst="trapezoid">
            <a:avLst/>
          </a:prstGeom>
          <a:gradFill flip="none" rotWithShape="1">
            <a:gsLst>
              <a:gs pos="0">
                <a:schemeClr val="accent1">
                  <a:lumMod val="67000"/>
                  <a:alpha val="50000"/>
                </a:schemeClr>
              </a:gs>
              <a:gs pos="48000">
                <a:schemeClr val="accent1">
                  <a:lumMod val="97000"/>
                  <a:lumOff val="3000"/>
                  <a:alpha val="50000"/>
                </a:schemeClr>
              </a:gs>
              <a:gs pos="100000">
                <a:schemeClr val="accent1">
                  <a:lumMod val="60000"/>
                  <a:lumOff val="40000"/>
                  <a:alpha val="5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1" name="Straight Connector 20"/>
          <p:cNvCxnSpPr/>
          <p:nvPr/>
        </p:nvCxnSpPr>
        <p:spPr>
          <a:xfrm flipH="1">
            <a:off x="3464285" y="5130416"/>
            <a:ext cx="1" cy="59410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82900" y="5280467"/>
            <a:ext cx="581386"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64041" y="5115935"/>
            <a:ext cx="1482778" cy="646331"/>
          </a:xfrm>
          <a:prstGeom prst="rect">
            <a:avLst/>
          </a:prstGeom>
          <a:noFill/>
        </p:spPr>
        <p:txBody>
          <a:bodyPr wrap="none" rtlCol="0">
            <a:spAutoFit/>
          </a:bodyPr>
          <a:lstStyle/>
          <a:p>
            <a:r>
              <a:rPr lang="en-US" dirty="0" smtClean="0"/>
              <a:t>END OF TODA</a:t>
            </a:r>
          </a:p>
          <a:p>
            <a:r>
              <a:rPr lang="en-US" dirty="0" smtClean="0"/>
              <a:t>END OF TORA</a:t>
            </a:r>
          </a:p>
        </p:txBody>
      </p:sp>
      <p:cxnSp>
        <p:nvCxnSpPr>
          <p:cNvPr id="26" name="Straight Arrow Connector 25"/>
          <p:cNvCxnSpPr/>
          <p:nvPr/>
        </p:nvCxnSpPr>
        <p:spPr>
          <a:xfrm>
            <a:off x="2882899" y="5584243"/>
            <a:ext cx="581386"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p:nvPr>
        </p:nvSpPr>
        <p:spPr>
          <a:xfrm>
            <a:off x="291428" y="72411"/>
            <a:ext cx="7886700" cy="1325563"/>
          </a:xfrm>
        </p:spPr>
        <p:txBody>
          <a:bodyPr/>
          <a:lstStyle/>
          <a:p>
            <a:r>
              <a:rPr lang="en-US" b="1" dirty="0" smtClean="0"/>
              <a:t>Shortening TODA</a:t>
            </a:r>
            <a:endParaRPr lang="en-US" b="1" dirty="0"/>
          </a:p>
        </p:txBody>
      </p:sp>
      <p:sp>
        <p:nvSpPr>
          <p:cNvPr id="2" name="Rectangle 1"/>
          <p:cNvSpPr/>
          <p:nvPr/>
        </p:nvSpPr>
        <p:spPr>
          <a:xfrm>
            <a:off x="6375319" y="2090129"/>
            <a:ext cx="288140" cy="30377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73147" y="1756534"/>
            <a:ext cx="288140" cy="30377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694722" y="2090129"/>
            <a:ext cx="288140" cy="30377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891921" y="1756534"/>
            <a:ext cx="288140" cy="30377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464285" y="2914650"/>
            <a:ext cx="14369" cy="2058563"/>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4186820" y="3007026"/>
            <a:ext cx="14369" cy="2058563"/>
          </a:xfrm>
          <a:prstGeom prst="line">
            <a:avLst/>
          </a:prstGeom>
          <a:ln>
            <a:solidFill>
              <a:schemeClr val="accent2">
                <a:lumMod val="60000"/>
                <a:lumOff val="4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9119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481"/>
            <a:ext cx="7886700" cy="851697"/>
          </a:xfrm>
        </p:spPr>
        <p:txBody>
          <a:bodyPr>
            <a:normAutofit/>
          </a:bodyPr>
          <a:lstStyle/>
          <a:p>
            <a:r>
              <a:rPr lang="en-US" sz="3600" b="1" dirty="0"/>
              <a:t>Accelerate Stop Distance Available (ASDA)</a:t>
            </a:r>
          </a:p>
        </p:txBody>
      </p:sp>
      <p:sp>
        <p:nvSpPr>
          <p:cNvPr id="4" name="Content Placeholder 3"/>
          <p:cNvSpPr>
            <a:spLocks noGrp="1"/>
          </p:cNvSpPr>
          <p:nvPr>
            <p:ph sz="half" idx="1"/>
          </p:nvPr>
        </p:nvSpPr>
        <p:spPr>
          <a:xfrm>
            <a:off x="628650" y="977767"/>
            <a:ext cx="8075023" cy="1108305"/>
          </a:xfrm>
        </p:spPr>
        <p:txBody>
          <a:bodyPr>
            <a:normAutofit/>
          </a:bodyPr>
          <a:lstStyle/>
          <a:p>
            <a:pPr marL="0" indent="0">
              <a:spcAft>
                <a:spcPts val="1350"/>
              </a:spcAft>
              <a:buNone/>
            </a:pPr>
            <a:r>
              <a:rPr lang="en-US" sz="2400" i="1" dirty="0">
                <a:solidFill>
                  <a:schemeClr val="accent1">
                    <a:lumMod val="75000"/>
                  </a:schemeClr>
                </a:solidFill>
              </a:rPr>
              <a:t>The length of the Takeoff Run plus the length of the stopway, if provided. </a:t>
            </a:r>
          </a:p>
          <a:p>
            <a:pPr marL="0" indent="0">
              <a:spcAft>
                <a:spcPts val="1350"/>
              </a:spcAft>
              <a:buNone/>
            </a:pPr>
            <a:endParaRPr lang="en-US" sz="2400" i="1" dirty="0" smtClean="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6FF9F0C5-380F-41C2-899A-BAC0F0927E16}" type="slidenum">
              <a:rPr lang="en-US" smtClean="0"/>
              <a:t>27</a:t>
            </a:fld>
            <a:endParaRPr lang="en-US" dirty="0"/>
          </a:p>
        </p:txBody>
      </p:sp>
      <p:sp>
        <p:nvSpPr>
          <p:cNvPr id="30" name="TextBox 29"/>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sp>
        <p:nvSpPr>
          <p:cNvPr id="25" name="Rectangle 24"/>
          <p:cNvSpPr/>
          <p:nvPr/>
        </p:nvSpPr>
        <p:spPr>
          <a:xfrm>
            <a:off x="602888" y="2239352"/>
            <a:ext cx="4804420" cy="227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Picture 2" descr="Airplane Side View Png Clipart (#2190423)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95" b="89744" l="7500" r="91310">
                        <a14:foregroundMark x1="17381" y1="54579" x2="17381" y2="54579"/>
                        <a14:foregroundMark x1="20238" y1="50549" x2="20238" y2="50549"/>
                        <a14:foregroundMark x1="26429" y1="50916" x2="26429" y2="50916"/>
                        <a14:foregroundMark x1="30714" y1="50549" x2="30714" y2="50549"/>
                        <a14:foregroundMark x1="36310" y1="52015" x2="36310" y2="52015"/>
                        <a14:foregroundMark x1="40476" y1="51282" x2="40476" y2="51282"/>
                        <a14:foregroundMark x1="43810" y1="51282" x2="43810" y2="51282"/>
                        <a14:foregroundMark x1="44286" y1="50549" x2="44286" y2="50549"/>
                        <a14:foregroundMark x1="47619" y1="50549" x2="47619" y2="50549"/>
                        <a14:foregroundMark x1="49167" y1="49817" x2="49167" y2="49817"/>
                        <a14:foregroundMark x1="50119" y1="49817" x2="50476" y2="49817"/>
                        <a14:foregroundMark x1="51429" y1="49817" x2="51429" y2="49817"/>
                        <a14:foregroundMark x1="51667" y1="49817" x2="51905" y2="49817"/>
                        <a14:foregroundMark x1="54524" y1="50183" x2="54524" y2="50183"/>
                        <a14:foregroundMark x1="54762" y1="50183" x2="54762" y2="50183"/>
                        <a14:foregroundMark x1="55833" y1="50183" x2="56667" y2="50183"/>
                        <a14:foregroundMark x1="57857" y1="50183" x2="58095" y2="50183"/>
                        <a14:foregroundMark x1="58095" y1="50183" x2="58095" y2="50183"/>
                        <a14:foregroundMark x1="58333" y1="50183" x2="58571" y2="50183"/>
                        <a14:foregroundMark x1="62143" y1="50183" x2="62143" y2="50183"/>
                        <a14:foregroundMark x1="62381" y1="50183" x2="62619" y2="49817"/>
                        <a14:foregroundMark x1="63571" y1="49817" x2="64286" y2="49817"/>
                        <a14:foregroundMark x1="65238" y1="49817" x2="65238" y2="49817"/>
                        <a14:foregroundMark x1="65476" y1="49817" x2="65833" y2="49817"/>
                        <a14:foregroundMark x1="66190" y1="49817" x2="66548" y2="49817"/>
                        <a14:foregroundMark x1="67143" y1="50183" x2="67143" y2="50183"/>
                        <a14:foregroundMark x1="67500" y1="50183" x2="67738" y2="50183"/>
                        <a14:foregroundMark x1="67857" y1="50183" x2="68095" y2="50183"/>
                        <a14:foregroundMark x1="68452" y1="50549" x2="68452" y2="50549"/>
                        <a14:foregroundMark x1="68571" y1="50549" x2="68571" y2="50549"/>
                        <a14:foregroundMark x1="69286" y1="50916" x2="69524" y2="51282"/>
                        <a14:foregroundMark x1="70000" y1="52015" x2="70000" y2="52015"/>
                        <a14:foregroundMark x1="41429" y1="56777" x2="41429" y2="56777"/>
                        <a14:foregroundMark x1="40595" y1="57143" x2="38333" y2="57875"/>
                        <a14:foregroundMark x1="37619" y1="57875" x2="37619" y2="57875"/>
                        <a14:foregroundMark x1="34286" y1="58242" x2="34286" y2="58242"/>
                        <a14:foregroundMark x1="33095" y1="58242" x2="33095" y2="58242"/>
                        <a14:foregroundMark x1="31667" y1="58242" x2="30714" y2="58242"/>
                        <a14:foregroundMark x1="29167" y1="58242" x2="28929" y2="58242"/>
                        <a14:foregroundMark x1="27857" y1="58242" x2="27381" y2="58242"/>
                        <a14:foregroundMark x1="25714" y1="57509" x2="25476" y2="57509"/>
                        <a14:foregroundMark x1="25238" y1="57509" x2="24048" y2="57509"/>
                        <a14:foregroundMark x1="21190" y1="57143" x2="21190" y2="57143"/>
                        <a14:foregroundMark x1="21190" y1="56777" x2="21190" y2="56777"/>
                        <a14:foregroundMark x1="19405" y1="56777" x2="19405" y2="56777"/>
                        <a14:foregroundMark x1="17262" y1="56777" x2="17262" y2="56777"/>
                        <a14:foregroundMark x1="16190" y1="56777" x2="16190" y2="56777"/>
                        <a14:foregroundMark x1="13810" y1="57143" x2="13810" y2="57143"/>
                        <a14:foregroundMark x1="41548" y1="68498" x2="41548" y2="68498"/>
                        <a14:foregroundMark x1="41786" y1="69231" x2="41786" y2="69231"/>
                        <a14:foregroundMark x1="44762" y1="70330" x2="44762" y2="70330"/>
                        <a14:foregroundMark x1="44762" y1="68132" x2="44762" y2="68132"/>
                        <a14:foregroundMark x1="39048" y1="52747" x2="39048" y2="52747"/>
                        <a14:foregroundMark x1="39048" y1="52747" x2="35714" y2="52381"/>
                        <a14:foregroundMark x1="35000" y1="52015" x2="35000" y2="52015"/>
                        <a14:foregroundMark x1="35000" y1="52015" x2="35000" y2="52015"/>
                        <a14:foregroundMark x1="33333" y1="52015" x2="32619" y2="52381"/>
                        <a14:foregroundMark x1="30714" y1="52381" x2="30714" y2="52381"/>
                        <a14:foregroundMark x1="30714" y1="52381" x2="30714" y2="52381"/>
                        <a14:foregroundMark x1="30357" y1="52381" x2="28810" y2="52747"/>
                        <a14:foregroundMark x1="28095" y1="52747" x2="27619" y2="52747"/>
                        <a14:foregroundMark x1="26310" y1="52747" x2="26310" y2="52747"/>
                        <a14:foregroundMark x1="23214" y1="50916" x2="23214" y2="50916"/>
                        <a14:foregroundMark x1="13810" y1="54579" x2="13810" y2="54579"/>
                        <a14:foregroundMark x1="46667" y1="72527" x2="46667" y2="72527"/>
                        <a14:foregroundMark x1="45357" y1="81685" x2="45357" y2="81685"/>
                        <a14:foregroundMark x1="15476" y1="72161" x2="15476" y2="72161"/>
                        <a14:foregroundMark x1="45476" y1="78755" x2="45476" y2="78755"/>
                        <a14:foregroundMark x1="45476" y1="76557" x2="45476" y2="765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422704" y="1699684"/>
            <a:ext cx="1568045" cy="61160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flipH="1">
            <a:off x="601102" y="1921844"/>
            <a:ext cx="1" cy="4241647"/>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601698" y="2585994"/>
            <a:ext cx="4805612"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0628" y="2650668"/>
            <a:ext cx="4598375" cy="369332"/>
          </a:xfrm>
          <a:prstGeom prst="rect">
            <a:avLst/>
          </a:prstGeom>
          <a:noFill/>
        </p:spPr>
        <p:txBody>
          <a:bodyPr wrap="none" rtlCol="0">
            <a:spAutoFit/>
          </a:bodyPr>
          <a:lstStyle/>
          <a:p>
            <a:r>
              <a:rPr lang="en-US" dirty="0" smtClean="0"/>
              <a:t>Accelerate Stop Distance = TORA (</a:t>
            </a:r>
            <a:r>
              <a:rPr lang="en-US" i="1" dirty="0" smtClean="0"/>
              <a:t>normal case)</a:t>
            </a:r>
          </a:p>
        </p:txBody>
      </p:sp>
      <p:sp>
        <p:nvSpPr>
          <p:cNvPr id="32" name="TextBox 31"/>
          <p:cNvSpPr txBox="1"/>
          <p:nvPr/>
        </p:nvSpPr>
        <p:spPr>
          <a:xfrm>
            <a:off x="5283622" y="1906347"/>
            <a:ext cx="980718" cy="369332"/>
          </a:xfrm>
          <a:prstGeom prst="rect">
            <a:avLst/>
          </a:prstGeom>
          <a:noFill/>
        </p:spPr>
        <p:txBody>
          <a:bodyPr wrap="none" rtlCol="0">
            <a:spAutoFit/>
          </a:bodyPr>
          <a:lstStyle/>
          <a:p>
            <a:r>
              <a:rPr lang="en-US" dirty="0" smtClean="0"/>
              <a:t>Stopway</a:t>
            </a:r>
            <a:endParaRPr lang="en-US" i="1" dirty="0" smtClean="0"/>
          </a:p>
        </p:txBody>
      </p:sp>
      <p:cxnSp>
        <p:nvCxnSpPr>
          <p:cNvPr id="33" name="Straight Connector 32"/>
          <p:cNvCxnSpPr/>
          <p:nvPr/>
        </p:nvCxnSpPr>
        <p:spPr>
          <a:xfrm>
            <a:off x="6095400" y="2501512"/>
            <a:ext cx="0" cy="856292"/>
          </a:xfrm>
          <a:prstGeom prst="line">
            <a:avLst/>
          </a:prstGeom>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289789" y="3188246"/>
            <a:ext cx="3974678" cy="369332"/>
          </a:xfrm>
          <a:prstGeom prst="rect">
            <a:avLst/>
          </a:prstGeom>
          <a:noFill/>
        </p:spPr>
        <p:txBody>
          <a:bodyPr wrap="none" rtlCol="0">
            <a:spAutoFit/>
          </a:bodyPr>
          <a:lstStyle/>
          <a:p>
            <a:r>
              <a:rPr lang="en-US" dirty="0" smtClean="0"/>
              <a:t>Accelerate Stop Distance – </a:t>
            </a:r>
            <a:r>
              <a:rPr lang="en-US" i="1" dirty="0" smtClean="0"/>
              <a:t>with stopway</a:t>
            </a:r>
          </a:p>
        </p:txBody>
      </p:sp>
      <p:cxnSp>
        <p:nvCxnSpPr>
          <p:cNvPr id="35" name="Straight Arrow Connector 34"/>
          <p:cNvCxnSpPr/>
          <p:nvPr/>
        </p:nvCxnSpPr>
        <p:spPr>
          <a:xfrm>
            <a:off x="602888" y="3114655"/>
            <a:ext cx="5492512"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407310" y="2233315"/>
            <a:ext cx="688090" cy="243589"/>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18639213">
            <a:off x="3659911" y="1282043"/>
            <a:ext cx="684931" cy="944881"/>
          </a:xfrm>
          <a:prstGeom prst="rect">
            <a:avLst/>
          </a:prstGeom>
        </p:spPr>
      </p:pic>
      <p:sp>
        <p:nvSpPr>
          <p:cNvPr id="18" name="Rectangle 17"/>
          <p:cNvSpPr/>
          <p:nvPr/>
        </p:nvSpPr>
        <p:spPr>
          <a:xfrm>
            <a:off x="601102" y="4213609"/>
            <a:ext cx="7470453" cy="13335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Image result for runway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01103" y="4711794"/>
            <a:ext cx="4806205" cy="430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lipart plane top, Clipart plane top Transparent FREE for download ..."/>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1932" y="4496567"/>
            <a:ext cx="884535" cy="86831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rot="5400000">
            <a:off x="757008" y="4793176"/>
            <a:ext cx="326653" cy="19356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9</a:t>
            </a:r>
            <a:endParaRPr lang="en-US" b="1" dirty="0"/>
          </a:p>
        </p:txBody>
      </p:sp>
      <p:sp>
        <p:nvSpPr>
          <p:cNvPr id="44" name="Rectangle 43"/>
          <p:cNvSpPr/>
          <p:nvPr/>
        </p:nvSpPr>
        <p:spPr>
          <a:xfrm>
            <a:off x="601103" y="5547109"/>
            <a:ext cx="7470452" cy="446812"/>
          </a:xfrm>
          <a:prstGeom prst="rect">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01103" y="3774404"/>
            <a:ext cx="7470452" cy="456313"/>
          </a:xfrm>
          <a:prstGeom prst="rect">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527688" y="4226815"/>
            <a:ext cx="543867" cy="369332"/>
          </a:xfrm>
          <a:prstGeom prst="rect">
            <a:avLst/>
          </a:prstGeom>
          <a:noFill/>
        </p:spPr>
        <p:txBody>
          <a:bodyPr wrap="none" rtlCol="0">
            <a:spAutoFit/>
          </a:bodyPr>
          <a:lstStyle/>
          <a:p>
            <a:r>
              <a:rPr lang="en-US" dirty="0" smtClean="0"/>
              <a:t>RSA</a:t>
            </a:r>
            <a:endParaRPr lang="en-US" dirty="0"/>
          </a:p>
        </p:txBody>
      </p:sp>
      <p:sp>
        <p:nvSpPr>
          <p:cNvPr id="47" name="TextBox 46"/>
          <p:cNvSpPr txBox="1"/>
          <p:nvPr/>
        </p:nvSpPr>
        <p:spPr>
          <a:xfrm>
            <a:off x="7385918" y="3802816"/>
            <a:ext cx="685637" cy="369332"/>
          </a:xfrm>
          <a:prstGeom prst="rect">
            <a:avLst/>
          </a:prstGeom>
          <a:noFill/>
        </p:spPr>
        <p:txBody>
          <a:bodyPr wrap="none" rtlCol="0">
            <a:spAutoFit/>
          </a:bodyPr>
          <a:lstStyle/>
          <a:p>
            <a:r>
              <a:rPr lang="en-US" dirty="0" smtClean="0"/>
              <a:t>ROFA</a:t>
            </a:r>
            <a:endParaRPr lang="en-US" dirty="0"/>
          </a:p>
        </p:txBody>
      </p:sp>
      <p:sp>
        <p:nvSpPr>
          <p:cNvPr id="48" name="Rectangle 47"/>
          <p:cNvSpPr/>
          <p:nvPr/>
        </p:nvSpPr>
        <p:spPr>
          <a:xfrm>
            <a:off x="5407308" y="4707687"/>
            <a:ext cx="649254" cy="434198"/>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 name="Straight Arrow Connector 14"/>
          <p:cNvCxnSpPr/>
          <p:nvPr/>
        </p:nvCxnSpPr>
        <p:spPr>
          <a:xfrm>
            <a:off x="6056562" y="4930726"/>
            <a:ext cx="2014993" cy="0"/>
          </a:xfrm>
          <a:prstGeom prst="straightConnector1">
            <a:avLst/>
          </a:prstGeom>
          <a:ln w="2857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457950" y="4913685"/>
            <a:ext cx="1301689" cy="276999"/>
          </a:xfrm>
          <a:prstGeom prst="rect">
            <a:avLst/>
          </a:prstGeom>
          <a:noFill/>
        </p:spPr>
        <p:txBody>
          <a:bodyPr wrap="square" rtlCol="0">
            <a:spAutoFit/>
          </a:bodyPr>
          <a:lstStyle/>
          <a:p>
            <a:r>
              <a:rPr lang="en-US" sz="1200" i="1" dirty="0" smtClean="0"/>
              <a:t>RSA/ROFA Length</a:t>
            </a:r>
            <a:endParaRPr lang="en-US" sz="1200" i="1" dirty="0"/>
          </a:p>
        </p:txBody>
      </p:sp>
      <p:cxnSp>
        <p:nvCxnSpPr>
          <p:cNvPr id="52" name="Straight Connector 51"/>
          <p:cNvCxnSpPr/>
          <p:nvPr/>
        </p:nvCxnSpPr>
        <p:spPr>
          <a:xfrm>
            <a:off x="5407310" y="2516620"/>
            <a:ext cx="0" cy="2079527"/>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47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circle(in)">
                                      <p:cBhvr>
                                        <p:cTn id="22" dur="20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circle(in)">
                                      <p:cBhvr>
                                        <p:cTn id="30" dur="2000"/>
                                        <p:tgtEl>
                                          <p:spTgt spid="46"/>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circle(in)">
                                      <p:cBhvr>
                                        <p:cTn id="33" dur="2000"/>
                                        <p:tgtEl>
                                          <p:spTgt spid="49"/>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circle(in)">
                                      <p:cBhvr>
                                        <p:cTn id="41" dur="2000"/>
                                        <p:tgtEl>
                                          <p:spTgt spid="4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circle(in)">
                                      <p:cBhvr>
                                        <p:cTn id="44" dur="2000"/>
                                        <p:tgtEl>
                                          <p:spTgt spid="4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2000"/>
                                        <p:tgtEl>
                                          <p:spTgt spid="44"/>
                                        </p:tgtEl>
                                      </p:cBhvr>
                                    </p:animEffect>
                                  </p:childTnLst>
                                </p:cTn>
                              </p:par>
                              <p:par>
                                <p:cTn id="48" presetID="6" presetClass="entr" presetSubtype="16"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circle(in)">
                                      <p:cBhvr>
                                        <p:cTn id="50"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animBg="1"/>
      <p:bldP spid="18" grpId="0" animBg="1"/>
      <p:bldP spid="44" grpId="0" animBg="1"/>
      <p:bldP spid="45" grpId="0" animBg="1"/>
      <p:bldP spid="46" grpId="0"/>
      <p:bldP spid="47" grpId="0"/>
      <p:bldP spid="48" grpId="0" animBg="1"/>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161779" y="587004"/>
            <a:ext cx="4118134" cy="59026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2161777" y="1177271"/>
            <a:ext cx="1" cy="4842529"/>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61778" y="1639123"/>
            <a:ext cx="411813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79913" y="1177271"/>
            <a:ext cx="0" cy="7957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6268" y="1231059"/>
            <a:ext cx="889154" cy="461665"/>
          </a:xfrm>
          <a:prstGeom prst="rect">
            <a:avLst/>
          </a:prstGeom>
          <a:noFill/>
        </p:spPr>
        <p:txBody>
          <a:bodyPr wrap="none" rtlCol="0">
            <a:spAutoFit/>
          </a:bodyPr>
          <a:lstStyle/>
          <a:p>
            <a:r>
              <a:rPr lang="en-US" sz="2400" b="1" dirty="0" smtClean="0">
                <a:solidFill>
                  <a:srgbClr val="0070C0"/>
                </a:solidFill>
              </a:rPr>
              <a:t>ASDA</a:t>
            </a:r>
            <a:endParaRPr lang="en-US" b="1" dirty="0">
              <a:solidFill>
                <a:srgbClr val="0070C0"/>
              </a:solidFill>
            </a:endParaRPr>
          </a:p>
        </p:txBody>
      </p:sp>
      <p:pic>
        <p:nvPicPr>
          <p:cNvPr id="14"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161779" y="2422792"/>
            <a:ext cx="4118134" cy="5902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279913" y="2422792"/>
            <a:ext cx="1130926" cy="590267"/>
          </a:xfrm>
          <a:prstGeom prst="rect">
            <a:avLst/>
          </a:prstGeom>
          <a:solidFill>
            <a:schemeClr val="accent2">
              <a:alpha val="50000"/>
            </a:schemeClr>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smtClean="0">
                <a:solidFill>
                  <a:schemeClr val="tx1"/>
                </a:solidFill>
              </a:rPr>
              <a:t>STOPWAY</a:t>
            </a:r>
            <a:endParaRPr lang="en-US" b="1" dirty="0">
              <a:solidFill>
                <a:schemeClr val="tx1"/>
              </a:solidFill>
            </a:endParaRPr>
          </a:p>
        </p:txBody>
      </p:sp>
      <p:cxnSp>
        <p:nvCxnSpPr>
          <p:cNvPr id="18" name="Straight Arrow Connector 17"/>
          <p:cNvCxnSpPr/>
          <p:nvPr/>
        </p:nvCxnSpPr>
        <p:spPr>
          <a:xfrm>
            <a:off x="2161778" y="3550939"/>
            <a:ext cx="5249061"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10839" y="3013059"/>
            <a:ext cx="0" cy="828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1731" y="3185907"/>
            <a:ext cx="889154" cy="461665"/>
          </a:xfrm>
          <a:prstGeom prst="rect">
            <a:avLst/>
          </a:prstGeom>
          <a:noFill/>
        </p:spPr>
        <p:txBody>
          <a:bodyPr wrap="none" rtlCol="0">
            <a:spAutoFit/>
          </a:bodyPr>
          <a:lstStyle/>
          <a:p>
            <a:r>
              <a:rPr lang="en-US" sz="2400" b="1" dirty="0" smtClean="0">
                <a:solidFill>
                  <a:srgbClr val="0070C0"/>
                </a:solidFill>
              </a:rPr>
              <a:t>ASDA</a:t>
            </a:r>
            <a:endParaRPr lang="en-US" b="1" dirty="0">
              <a:solidFill>
                <a:srgbClr val="0070C0"/>
              </a:solidFill>
            </a:endParaRPr>
          </a:p>
        </p:txBody>
      </p:sp>
      <p:pic>
        <p:nvPicPr>
          <p:cNvPr id="22"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161778" y="4304653"/>
            <a:ext cx="4118134" cy="590266"/>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5884433" y="4905865"/>
            <a:ext cx="0" cy="7957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79171" y="5136697"/>
            <a:ext cx="889154" cy="461665"/>
          </a:xfrm>
          <a:prstGeom prst="rect">
            <a:avLst/>
          </a:prstGeom>
          <a:noFill/>
        </p:spPr>
        <p:txBody>
          <a:bodyPr wrap="none" rtlCol="0">
            <a:spAutoFit/>
          </a:bodyPr>
          <a:lstStyle/>
          <a:p>
            <a:r>
              <a:rPr lang="en-US" sz="2400" b="1" dirty="0" smtClean="0">
                <a:solidFill>
                  <a:srgbClr val="0070C0"/>
                </a:solidFill>
              </a:rPr>
              <a:t>ASDA</a:t>
            </a:r>
            <a:endParaRPr lang="en-US" b="1" dirty="0">
              <a:solidFill>
                <a:srgbClr val="0070C0"/>
              </a:solidFill>
            </a:endParaRPr>
          </a:p>
        </p:txBody>
      </p:sp>
      <p:cxnSp>
        <p:nvCxnSpPr>
          <p:cNvPr id="28" name="Straight Arrow Connector 27"/>
          <p:cNvCxnSpPr/>
          <p:nvPr/>
        </p:nvCxnSpPr>
        <p:spPr>
          <a:xfrm>
            <a:off x="2163063" y="5529433"/>
            <a:ext cx="3721370"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pic>
        <p:nvPicPr>
          <p:cNvPr id="23" name="Picture 22"/>
          <p:cNvPicPr>
            <a:picLocks noChangeAspect="1"/>
          </p:cNvPicPr>
          <p:nvPr/>
        </p:nvPicPr>
        <p:blipFill rotWithShape="1">
          <a:blip r:embed="rId4"/>
          <a:srcRect l="19447" t="58618" r="17045"/>
          <a:stretch/>
        </p:blipFill>
        <p:spPr>
          <a:xfrm rot="5400000">
            <a:off x="6779320" y="4404943"/>
            <a:ext cx="1990162" cy="603093"/>
          </a:xfrm>
          <a:prstGeom prst="rect">
            <a:avLst/>
          </a:prstGeom>
          <a:effectLst>
            <a:softEdge rad="0"/>
          </a:effectLst>
        </p:spPr>
      </p:pic>
      <p:sp>
        <p:nvSpPr>
          <p:cNvPr id="2" name="Rounded Rectangle 1"/>
          <p:cNvSpPr/>
          <p:nvPr/>
        </p:nvSpPr>
        <p:spPr>
          <a:xfrm>
            <a:off x="275676" y="587002"/>
            <a:ext cx="1613647" cy="64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TYPICAL ASDA</a:t>
            </a:r>
            <a:endParaRPr lang="en-US" b="1" dirty="0"/>
          </a:p>
        </p:txBody>
      </p:sp>
      <p:sp>
        <p:nvSpPr>
          <p:cNvPr id="37" name="Rectangle 36"/>
          <p:cNvSpPr/>
          <p:nvPr/>
        </p:nvSpPr>
        <p:spPr>
          <a:xfrm>
            <a:off x="7410838" y="1896614"/>
            <a:ext cx="1561040" cy="1647717"/>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ROFA</a:t>
            </a:r>
          </a:p>
        </p:txBody>
      </p:sp>
      <p:sp>
        <p:nvSpPr>
          <p:cNvPr id="30" name="Rounded Rectangle 29"/>
          <p:cNvSpPr/>
          <p:nvPr/>
        </p:nvSpPr>
        <p:spPr>
          <a:xfrm>
            <a:off x="275676" y="2343208"/>
            <a:ext cx="1613647" cy="64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EXTENDED ASDA</a:t>
            </a:r>
            <a:endParaRPr lang="en-US" b="1" dirty="0"/>
          </a:p>
        </p:txBody>
      </p:sp>
      <p:sp>
        <p:nvSpPr>
          <p:cNvPr id="38" name="Rectangle 37"/>
          <p:cNvSpPr/>
          <p:nvPr/>
        </p:nvSpPr>
        <p:spPr>
          <a:xfrm>
            <a:off x="5884433" y="3732719"/>
            <a:ext cx="1568823" cy="1647717"/>
          </a:xfrm>
          <a:prstGeom prst="rect">
            <a:avLst/>
          </a:prstGeom>
          <a:solidFill>
            <a:schemeClr val="accent4">
              <a:lumMod val="20000"/>
              <a:lumOff val="80000"/>
              <a:alpha val="44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ROFA</a:t>
            </a:r>
          </a:p>
        </p:txBody>
      </p:sp>
      <p:sp>
        <p:nvSpPr>
          <p:cNvPr id="31" name="Rounded Rectangle 30"/>
          <p:cNvSpPr/>
          <p:nvPr/>
        </p:nvSpPr>
        <p:spPr>
          <a:xfrm>
            <a:off x="275676" y="4277757"/>
            <a:ext cx="1613647" cy="64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SHORTENED ASDA</a:t>
            </a:r>
            <a:endParaRPr lang="en-US" b="1" dirty="0"/>
          </a:p>
        </p:txBody>
      </p:sp>
      <p:sp>
        <p:nvSpPr>
          <p:cNvPr id="32" name="Rectangle 31"/>
          <p:cNvSpPr/>
          <p:nvPr/>
        </p:nvSpPr>
        <p:spPr>
          <a:xfrm>
            <a:off x="7410838" y="2219044"/>
            <a:ext cx="1561040" cy="978946"/>
          </a:xfrm>
          <a:prstGeom prst="rect">
            <a:avLst/>
          </a:prstGeom>
          <a:solidFill>
            <a:schemeClr val="accent6">
              <a:alpha val="25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RUNWAY </a:t>
            </a:r>
          </a:p>
          <a:p>
            <a:pPr algn="ctr"/>
            <a:r>
              <a:rPr lang="en-US" b="1" dirty="0" smtClean="0">
                <a:solidFill>
                  <a:schemeClr val="tx1"/>
                </a:solidFill>
              </a:rPr>
              <a:t>SAFETY AREA</a:t>
            </a:r>
            <a:endParaRPr lang="en-US" b="1" dirty="0">
              <a:solidFill>
                <a:schemeClr val="tx1"/>
              </a:solidFill>
            </a:endParaRPr>
          </a:p>
        </p:txBody>
      </p:sp>
      <p:sp>
        <p:nvSpPr>
          <p:cNvPr id="33" name="Rectangle 32"/>
          <p:cNvSpPr/>
          <p:nvPr/>
        </p:nvSpPr>
        <p:spPr>
          <a:xfrm>
            <a:off x="5884433" y="4114990"/>
            <a:ext cx="1561041" cy="978946"/>
          </a:xfrm>
          <a:prstGeom prst="rect">
            <a:avLst/>
          </a:prstGeom>
          <a:solidFill>
            <a:schemeClr val="accent6">
              <a:alpha val="2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b="1" dirty="0" smtClean="0">
                <a:solidFill>
                  <a:schemeClr val="tx1"/>
                </a:solidFill>
              </a:rPr>
              <a:t>RUNWAY </a:t>
            </a:r>
          </a:p>
          <a:p>
            <a:pPr algn="r"/>
            <a:r>
              <a:rPr lang="en-US" b="1" dirty="0" smtClean="0">
                <a:solidFill>
                  <a:schemeClr val="tx1"/>
                </a:solidFill>
              </a:rPr>
              <a:t>SAFETY </a:t>
            </a:r>
          </a:p>
          <a:p>
            <a:pPr algn="r"/>
            <a:r>
              <a:rPr lang="en-US" b="1" dirty="0" smtClean="0">
                <a:solidFill>
                  <a:schemeClr val="tx1"/>
                </a:solidFill>
              </a:rPr>
              <a:t>AREA</a:t>
            </a:r>
            <a:endParaRPr lang="en-US" b="1" dirty="0">
              <a:solidFill>
                <a:schemeClr val="tx1"/>
              </a:solidFill>
            </a:endParaRPr>
          </a:p>
        </p:txBody>
      </p:sp>
      <p:sp>
        <p:nvSpPr>
          <p:cNvPr id="29" name="Rectangle 28"/>
          <p:cNvSpPr/>
          <p:nvPr/>
        </p:nvSpPr>
        <p:spPr>
          <a:xfrm rot="5400000">
            <a:off x="2235869" y="776989"/>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34" name="Rectangle 33"/>
          <p:cNvSpPr/>
          <p:nvPr/>
        </p:nvSpPr>
        <p:spPr>
          <a:xfrm rot="5400000">
            <a:off x="2216177" y="2599926"/>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36" name="Rectangle 35"/>
          <p:cNvSpPr/>
          <p:nvPr/>
        </p:nvSpPr>
        <p:spPr>
          <a:xfrm>
            <a:off x="6271329" y="52391"/>
            <a:ext cx="1561041" cy="1602595"/>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r>
              <a:rPr lang="en-US" b="1" dirty="0" smtClean="0">
                <a:solidFill>
                  <a:schemeClr val="tx1"/>
                </a:solidFill>
              </a:rPr>
              <a:t>ROFA</a:t>
            </a:r>
          </a:p>
        </p:txBody>
      </p:sp>
      <p:sp>
        <p:nvSpPr>
          <p:cNvPr id="35" name="Rectangle 34"/>
          <p:cNvSpPr/>
          <p:nvPr/>
        </p:nvSpPr>
        <p:spPr>
          <a:xfrm rot="5400000">
            <a:off x="2235868" y="4476566"/>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27" name="Rectangle 26"/>
          <p:cNvSpPr/>
          <p:nvPr/>
        </p:nvSpPr>
        <p:spPr>
          <a:xfrm>
            <a:off x="6271329" y="353618"/>
            <a:ext cx="1561041" cy="978946"/>
          </a:xfrm>
          <a:prstGeom prst="rect">
            <a:avLst/>
          </a:prstGeom>
          <a:solidFill>
            <a:schemeClr val="accent6">
              <a:alpha val="25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RUNWAY </a:t>
            </a:r>
          </a:p>
          <a:p>
            <a:pPr algn="ctr"/>
            <a:r>
              <a:rPr lang="en-US" b="1" dirty="0" smtClean="0">
                <a:solidFill>
                  <a:schemeClr val="tx1"/>
                </a:solidFill>
              </a:rPr>
              <a:t>SAFETY AREA</a:t>
            </a:r>
            <a:endParaRPr lang="en-US" b="1" dirty="0">
              <a:solidFill>
                <a:schemeClr val="tx1"/>
              </a:solidFill>
            </a:endParaRPr>
          </a:p>
        </p:txBody>
      </p:sp>
    </p:spTree>
    <p:extLst>
      <p:ext uri="{BB962C8B-B14F-4D97-AF65-F5344CB8AC3E}">
        <p14:creationId xmlns:p14="http://schemas.microsoft.com/office/powerpoint/2010/main" val="67102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par>
                                <p:cTn id="14" presetID="21"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in)">
                                      <p:cBhvr>
                                        <p:cTn id="25" dur="2000"/>
                                        <p:tgtEl>
                                          <p:spTgt spid="3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heel(1)">
                                      <p:cBhvr>
                                        <p:cTn id="28" dur="2000"/>
                                        <p:tgtEl>
                                          <p:spTgt spid="3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heel(1)">
                                      <p:cBhvr>
                                        <p:cTn id="31" dur="20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par>
                                <p:cTn id="37" presetID="21" presetClass="entr" presetSubtype="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2000"/>
                                        <p:tgtEl>
                                          <p:spTgt spid="2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heel(1)">
                                      <p:cBhvr>
                                        <p:cTn id="42" dur="2000"/>
                                        <p:tgtEl>
                                          <p:spTgt spid="25"/>
                                        </p:tgtEl>
                                      </p:cBhvr>
                                    </p:animEffect>
                                  </p:childTnLst>
                                </p:cTn>
                              </p:par>
                              <p:par>
                                <p:cTn id="43" presetID="21"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heel(1)">
                                      <p:cBhvr>
                                        <p:cTn id="45" dur="2000"/>
                                        <p:tgtEl>
                                          <p:spTgt spid="28"/>
                                        </p:tgtEl>
                                      </p:cBhvr>
                                    </p:animEffect>
                                  </p:childTnLst>
                                </p:cTn>
                              </p:par>
                              <p:par>
                                <p:cTn id="46" presetID="21" presetClass="entr" presetSubtype="1"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heel(1)">
                                      <p:cBhvr>
                                        <p:cTn id="48" dur="2000"/>
                                        <p:tgtEl>
                                          <p:spTgt spid="23"/>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heel(1)">
                                      <p:cBhvr>
                                        <p:cTn id="51" dur="2000"/>
                                        <p:tgtEl>
                                          <p:spTgt spid="31"/>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2000"/>
                                        <p:tgtEl>
                                          <p:spTgt spid="35"/>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P spid="25" grpId="0"/>
      <p:bldP spid="37" grpId="0" animBg="1"/>
      <p:bldP spid="30" grpId="0" animBg="1"/>
      <p:bldP spid="38" grpId="0" animBg="1"/>
      <p:bldP spid="31" grpId="0" animBg="1"/>
      <p:bldP spid="32" grpId="0" animBg="1"/>
      <p:bldP spid="33" grpId="0" animBg="1"/>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818" y="3394892"/>
            <a:ext cx="7670740" cy="13335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7"/>
            <a:ext cx="7886700" cy="890800"/>
          </a:xfrm>
        </p:spPr>
        <p:txBody>
          <a:bodyPr/>
          <a:lstStyle/>
          <a:p>
            <a:pPr algn="ctr"/>
            <a:r>
              <a:rPr lang="en-US" b="1" dirty="0"/>
              <a:t>Landing Distance Available (LDA)</a:t>
            </a:r>
          </a:p>
        </p:txBody>
      </p:sp>
      <p:sp>
        <p:nvSpPr>
          <p:cNvPr id="3" name="Content Placeholder 2"/>
          <p:cNvSpPr>
            <a:spLocks noGrp="1"/>
          </p:cNvSpPr>
          <p:nvPr>
            <p:ph idx="1"/>
          </p:nvPr>
        </p:nvSpPr>
        <p:spPr>
          <a:xfrm>
            <a:off x="974557" y="1158714"/>
            <a:ext cx="7608001" cy="857249"/>
          </a:xfrm>
        </p:spPr>
        <p:txBody>
          <a:bodyPr>
            <a:normAutofit/>
          </a:bodyPr>
          <a:lstStyle/>
          <a:p>
            <a:pPr marL="0" indent="0">
              <a:spcAft>
                <a:spcPts val="1350"/>
              </a:spcAft>
              <a:buNone/>
            </a:pPr>
            <a:r>
              <a:rPr lang="en-US" sz="2400" i="1" dirty="0"/>
              <a:t>The length available and suitable for landing an airplane</a:t>
            </a:r>
          </a:p>
          <a:p>
            <a:pPr marL="0" indent="0">
              <a:spcAft>
                <a:spcPts val="1350"/>
              </a:spcAft>
              <a:buNone/>
            </a:pPr>
            <a:endParaRPr lang="en-US" sz="2400" i="1" dirty="0">
              <a:solidFill>
                <a:schemeClr val="accent1">
                  <a:lumMod val="75000"/>
                </a:schemeClr>
              </a:solidFill>
            </a:endParaRPr>
          </a:p>
        </p:txBody>
      </p:sp>
      <p:cxnSp>
        <p:nvCxnSpPr>
          <p:cNvPr id="5" name="Straight Connector 4"/>
          <p:cNvCxnSpPr/>
          <p:nvPr/>
        </p:nvCxnSpPr>
        <p:spPr>
          <a:xfrm>
            <a:off x="2386094" y="2787923"/>
            <a:ext cx="4795565" cy="0"/>
          </a:xfrm>
          <a:prstGeom prst="line">
            <a:avLst/>
          </a:prstGeom>
          <a:ln w="44450"/>
        </p:spPr>
        <p:style>
          <a:lnRef idx="3">
            <a:schemeClr val="dk1"/>
          </a:lnRef>
          <a:fillRef idx="0">
            <a:schemeClr val="dk1"/>
          </a:fillRef>
          <a:effectRef idx="2">
            <a:schemeClr val="dk1"/>
          </a:effectRef>
          <a:fontRef idx="minor">
            <a:schemeClr val="tx1"/>
          </a:fontRef>
        </p:style>
      </p:cxnSp>
      <p:pic>
        <p:nvPicPr>
          <p:cNvPr id="7" name="Picture 2" descr="Plane clipart side view, Plane side view Transparent FREE for ..."/>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flipH="1">
            <a:off x="3514302" y="2432637"/>
            <a:ext cx="878229" cy="314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lane clipart side view, Plane side view Transparent FREE for ..."/>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flipH="1">
            <a:off x="1567768" y="1867762"/>
            <a:ext cx="878229" cy="314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lane clipart side view, Plane side view Transparent FREE for ..."/>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443164" y="2475364"/>
            <a:ext cx="878229" cy="31440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2402354" y="5240897"/>
            <a:ext cx="4779305" cy="0"/>
          </a:xfrm>
          <a:prstGeom prst="straightConnector1">
            <a:avLst/>
          </a:prstGeom>
          <a:ln w="25400">
            <a:solidFill>
              <a:srgbClr val="0070C0"/>
            </a:solidFill>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49414" y="5195642"/>
            <a:ext cx="687176" cy="461665"/>
          </a:xfrm>
          <a:prstGeom prst="rect">
            <a:avLst/>
          </a:prstGeom>
          <a:noFill/>
        </p:spPr>
        <p:txBody>
          <a:bodyPr wrap="none" rtlCol="0">
            <a:spAutoFit/>
          </a:bodyPr>
          <a:lstStyle/>
          <a:p>
            <a:r>
              <a:rPr lang="en-US" sz="2400" b="1" dirty="0" smtClean="0">
                <a:solidFill>
                  <a:schemeClr val="accent1"/>
                </a:solidFill>
              </a:rPr>
              <a:t>LDA</a:t>
            </a:r>
            <a:endParaRPr lang="en-US" sz="1600" b="1" dirty="0">
              <a:solidFill>
                <a:schemeClr val="accent1"/>
              </a:solidFill>
            </a:endParaRPr>
          </a:p>
        </p:txBody>
      </p:sp>
      <p:pic>
        <p:nvPicPr>
          <p:cNvPr id="18" name="Picture 2" descr="Image result for runway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375454" y="3893077"/>
            <a:ext cx="4806205" cy="4300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pic>
        <p:nvPicPr>
          <p:cNvPr id="1026" name="Picture 2" descr="Clipart plane top, Clipart plane top Transparent FREE for download ..."/>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562290" y="3719459"/>
            <a:ext cx="791993" cy="7774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art plane top, Clipart plane top Transparent FREE for download ..."/>
          <p:cNvPicPr>
            <a:picLocks noChangeAspect="1" noChangeArrowheads="1"/>
          </p:cNvPicPr>
          <p:nvPr/>
        </p:nvPicPr>
        <p:blipFill>
          <a:blip r:embed="rId8">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557421" y="3719459"/>
            <a:ext cx="791993" cy="7774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art plane top, Clipart plane top Transparent FREE for download ..."/>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6283" y="3719386"/>
            <a:ext cx="791993" cy="77747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2392648" y="2787923"/>
            <a:ext cx="0" cy="2628939"/>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7181659" y="2740059"/>
            <a:ext cx="0" cy="2628939"/>
          </a:xfrm>
          <a:prstGeom prst="line">
            <a:avLst/>
          </a:prstGeom>
          <a:ln w="254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5400000">
            <a:off x="2513443" y="4005609"/>
            <a:ext cx="326653" cy="19356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9</a:t>
            </a:r>
            <a:endParaRPr lang="en-US" b="1" dirty="0"/>
          </a:p>
        </p:txBody>
      </p:sp>
      <p:sp>
        <p:nvSpPr>
          <p:cNvPr id="4" name="Trapezoid 3"/>
          <p:cNvSpPr/>
          <p:nvPr/>
        </p:nvSpPr>
        <p:spPr>
          <a:xfrm rot="5400000">
            <a:off x="-678427" y="3030307"/>
            <a:ext cx="3340040" cy="2004469"/>
          </a:xfrm>
          <a:prstGeom prst="trapezoid">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5400000">
            <a:off x="-141380" y="3142189"/>
            <a:ext cx="2257778" cy="1977623"/>
          </a:xfrm>
          <a:prstGeom prst="trapezoid">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846851">
            <a:off x="166550" y="2247971"/>
            <a:ext cx="1490536" cy="369332"/>
          </a:xfrm>
          <a:prstGeom prst="rect">
            <a:avLst/>
          </a:prstGeom>
          <a:noFill/>
        </p:spPr>
        <p:txBody>
          <a:bodyPr wrap="none" rtlCol="0">
            <a:spAutoFit/>
          </a:bodyPr>
          <a:lstStyle/>
          <a:p>
            <a:r>
              <a:rPr lang="en-US" dirty="0" smtClean="0"/>
              <a:t>Approach RPZ</a:t>
            </a:r>
            <a:endParaRPr lang="en-US" dirty="0"/>
          </a:p>
        </p:txBody>
      </p:sp>
      <p:sp>
        <p:nvSpPr>
          <p:cNvPr id="27" name="TextBox 26"/>
          <p:cNvSpPr txBox="1"/>
          <p:nvPr/>
        </p:nvSpPr>
        <p:spPr>
          <a:xfrm rot="846851">
            <a:off x="89351" y="2938186"/>
            <a:ext cx="1840376" cy="369332"/>
          </a:xfrm>
          <a:prstGeom prst="rect">
            <a:avLst/>
          </a:prstGeom>
          <a:noFill/>
        </p:spPr>
        <p:txBody>
          <a:bodyPr wrap="none" rtlCol="0">
            <a:spAutoFit/>
          </a:bodyPr>
          <a:lstStyle/>
          <a:p>
            <a:r>
              <a:rPr lang="en-US" dirty="0" smtClean="0"/>
              <a:t>Approach Surface</a:t>
            </a:r>
            <a:endParaRPr lang="en-US" dirty="0"/>
          </a:p>
        </p:txBody>
      </p:sp>
      <p:sp>
        <p:nvSpPr>
          <p:cNvPr id="28" name="Rectangle 27"/>
          <p:cNvSpPr/>
          <p:nvPr/>
        </p:nvSpPr>
        <p:spPr>
          <a:xfrm>
            <a:off x="911818" y="4728392"/>
            <a:ext cx="7670740" cy="446812"/>
          </a:xfrm>
          <a:prstGeom prst="rect">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11818" y="2955688"/>
            <a:ext cx="7670740" cy="446812"/>
          </a:xfrm>
          <a:prstGeom prst="rect">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038691" y="3382425"/>
            <a:ext cx="543867" cy="369332"/>
          </a:xfrm>
          <a:prstGeom prst="rect">
            <a:avLst/>
          </a:prstGeom>
          <a:noFill/>
        </p:spPr>
        <p:txBody>
          <a:bodyPr wrap="none" rtlCol="0">
            <a:spAutoFit/>
          </a:bodyPr>
          <a:lstStyle/>
          <a:p>
            <a:r>
              <a:rPr lang="en-US" dirty="0" smtClean="0"/>
              <a:t>RSA</a:t>
            </a:r>
            <a:endParaRPr lang="en-US" dirty="0"/>
          </a:p>
        </p:txBody>
      </p:sp>
      <p:sp>
        <p:nvSpPr>
          <p:cNvPr id="31" name="TextBox 30"/>
          <p:cNvSpPr txBox="1"/>
          <p:nvPr/>
        </p:nvSpPr>
        <p:spPr>
          <a:xfrm>
            <a:off x="7869751" y="2969331"/>
            <a:ext cx="685637" cy="369332"/>
          </a:xfrm>
          <a:prstGeom prst="rect">
            <a:avLst/>
          </a:prstGeom>
          <a:noFill/>
        </p:spPr>
        <p:txBody>
          <a:bodyPr wrap="none" rtlCol="0">
            <a:spAutoFit/>
          </a:bodyPr>
          <a:lstStyle/>
          <a:p>
            <a:r>
              <a:rPr lang="en-US" dirty="0" smtClean="0"/>
              <a:t>ROFA</a:t>
            </a:r>
            <a:endParaRPr lang="en-US" dirty="0"/>
          </a:p>
        </p:txBody>
      </p:sp>
    </p:spTree>
    <p:extLst>
      <p:ext uri="{BB962C8B-B14F-4D97-AF65-F5344CB8AC3E}">
        <p14:creationId xmlns:p14="http://schemas.microsoft.com/office/powerpoint/2010/main" val="42949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2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25" grpId="0" animBg="1"/>
      <p:bldP spid="8" grpId="0"/>
      <p:bldP spid="27" grpId="0"/>
      <p:bldP spid="28" grpId="0" animBg="1"/>
      <p:bldP spid="29" grpId="0" animBg="1"/>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54389-8716-47FA-B11D-B9BD6B6D2EE7}"/>
              </a:ext>
            </a:extLst>
          </p:cNvPr>
          <p:cNvPicPr>
            <a:picLocks noChangeAspect="1"/>
          </p:cNvPicPr>
          <p:nvPr/>
        </p:nvPicPr>
        <p:blipFill>
          <a:blip r:embed="rId2"/>
          <a:stretch>
            <a:fillRect/>
          </a:stretch>
        </p:blipFill>
        <p:spPr>
          <a:xfrm>
            <a:off x="4367896" y="1477999"/>
            <a:ext cx="4592070" cy="2848607"/>
          </a:xfrm>
          <a:prstGeom prst="rect">
            <a:avLst/>
          </a:prstGeom>
        </p:spPr>
      </p:pic>
      <p:pic>
        <p:nvPicPr>
          <p:cNvPr id="5" name="Picture 4">
            <a:extLst>
              <a:ext uri="{FF2B5EF4-FFF2-40B4-BE49-F238E27FC236}">
                <a16:creationId xmlns:a16="http://schemas.microsoft.com/office/drawing/2014/main" id="{7073A509-FEA6-471B-B018-93D13F61733A}"/>
              </a:ext>
            </a:extLst>
          </p:cNvPr>
          <p:cNvPicPr>
            <a:picLocks noChangeAspect="1"/>
          </p:cNvPicPr>
          <p:nvPr/>
        </p:nvPicPr>
        <p:blipFill>
          <a:blip r:embed="rId3"/>
          <a:stretch>
            <a:fillRect/>
          </a:stretch>
        </p:blipFill>
        <p:spPr>
          <a:xfrm>
            <a:off x="285714" y="1477999"/>
            <a:ext cx="3950263" cy="3590405"/>
          </a:xfrm>
          <a:prstGeom prst="rect">
            <a:avLst/>
          </a:prstGeom>
        </p:spPr>
      </p:pic>
      <p:sp>
        <p:nvSpPr>
          <p:cNvPr id="6" name="Title 1"/>
          <p:cNvSpPr>
            <a:spLocks noGrp="1"/>
          </p:cNvSpPr>
          <p:nvPr>
            <p:ph type="title"/>
          </p:nvPr>
        </p:nvSpPr>
        <p:spPr>
          <a:xfrm>
            <a:off x="285714" y="284991"/>
            <a:ext cx="8598948" cy="933473"/>
          </a:xfrm>
        </p:spPr>
        <p:txBody>
          <a:bodyPr>
            <a:normAutofit fontScale="90000"/>
          </a:bodyPr>
          <a:lstStyle/>
          <a:p>
            <a:r>
              <a:rPr lang="en-US" b="1" dirty="0"/>
              <a:t>Aeronautical Information </a:t>
            </a:r>
            <a:r>
              <a:rPr lang="en-US" b="1" dirty="0" smtClean="0"/>
              <a:t>Manual (AIM)</a:t>
            </a:r>
            <a:r>
              <a:rPr lang="en-US" b="1" dirty="0" smtClean="0"/>
              <a:t/>
            </a:r>
            <a:br>
              <a:rPr lang="en-US" b="1" dirty="0" smtClean="0"/>
            </a:br>
            <a:r>
              <a:rPr lang="en-US" b="1" dirty="0" smtClean="0"/>
              <a:t>Use </a:t>
            </a:r>
            <a:r>
              <a:rPr lang="en-US" b="1" dirty="0"/>
              <a:t>of Runways/Declared Distances</a:t>
            </a:r>
          </a:p>
        </p:txBody>
      </p:sp>
      <p:pic>
        <p:nvPicPr>
          <p:cNvPr id="8" name="Picture 7"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0" b="100000" l="120" r="100000">
                        <a14:foregroundMark x1="88583" y1="53953" x2="88583" y2="53953"/>
                        <a14:foregroundMark x1="91452" y1="53098" x2="91452" y2="53098"/>
                        <a14:foregroundMark x1="92708" y1="68376" x2="92708" y2="68376"/>
                        <a14:foregroundMark x1="89540" y1="75748" x2="89540" y2="75748"/>
                        <a14:foregroundMark x1="86372" y1="91667" x2="86372" y2="91667"/>
                        <a14:foregroundMark x1="94441" y1="85684" x2="94441" y2="85684"/>
                        <a14:foregroundMark x1="81291" y1="80556" x2="81291" y2="80556"/>
                        <a14:foregroundMark x1="79857" y1="61859" x2="79857" y2="61859"/>
                        <a14:backgroundMark x1="60610" y1="89316" x2="60610" y2="89316"/>
                      </a14:backgroundRemoval>
                    </a14:imgEffect>
                  </a14:imgLayer>
                </a14:imgProps>
              </a:ext>
              <a:ext uri="{28A0092B-C50C-407E-A947-70E740481C1C}">
                <a14:useLocalDpi xmlns:a14="http://schemas.microsoft.com/office/drawing/2010/main" val="0"/>
              </a:ext>
            </a:extLst>
          </a:blip>
          <a:stretch>
            <a:fillRect/>
          </a:stretch>
        </p:blipFill>
        <p:spPr>
          <a:xfrm>
            <a:off x="4866596" y="4431089"/>
            <a:ext cx="4018066" cy="2248004"/>
          </a:xfrm>
          <a:prstGeom prst="rect">
            <a:avLst/>
          </a:prstGeom>
          <a:solidFill>
            <a:schemeClr val="bg1"/>
          </a:solidFill>
        </p:spPr>
      </p:pic>
    </p:spTree>
    <p:extLst>
      <p:ext uri="{BB962C8B-B14F-4D97-AF65-F5344CB8AC3E}">
        <p14:creationId xmlns:p14="http://schemas.microsoft.com/office/powerpoint/2010/main" val="1032053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886319" y="3855856"/>
            <a:ext cx="1990166" cy="1602595"/>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r>
              <a:rPr lang="en-US" b="1" dirty="0" smtClean="0">
                <a:solidFill>
                  <a:schemeClr val="tx1"/>
                </a:solidFill>
              </a:rPr>
              <a:t>ROFA</a:t>
            </a:r>
          </a:p>
        </p:txBody>
      </p:sp>
      <p:sp>
        <p:nvSpPr>
          <p:cNvPr id="35" name="Rectangle 34"/>
          <p:cNvSpPr/>
          <p:nvPr/>
        </p:nvSpPr>
        <p:spPr>
          <a:xfrm>
            <a:off x="6262299" y="2043402"/>
            <a:ext cx="1976826" cy="1602595"/>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r>
              <a:rPr lang="en-US" b="1" dirty="0" smtClean="0">
                <a:solidFill>
                  <a:schemeClr val="tx1"/>
                </a:solidFill>
              </a:rPr>
              <a:t>ROFA</a:t>
            </a:r>
          </a:p>
        </p:txBody>
      </p:sp>
      <p:sp>
        <p:nvSpPr>
          <p:cNvPr id="34" name="Rectangle 33"/>
          <p:cNvSpPr/>
          <p:nvPr/>
        </p:nvSpPr>
        <p:spPr>
          <a:xfrm>
            <a:off x="6295139" y="99369"/>
            <a:ext cx="1976826" cy="1602595"/>
          </a:xfrm>
          <a:prstGeom prst="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r>
              <a:rPr lang="en-US" b="1" dirty="0" smtClean="0">
                <a:solidFill>
                  <a:schemeClr val="tx1"/>
                </a:solidFill>
              </a:rPr>
              <a:t>ROFA</a:t>
            </a:r>
          </a:p>
        </p:txBody>
      </p:sp>
      <p:pic>
        <p:nvPicPr>
          <p:cNvPr id="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163667" y="661877"/>
            <a:ext cx="4118134" cy="59026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2168823" y="1254934"/>
            <a:ext cx="8182" cy="960677"/>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2163666" y="1713996"/>
            <a:ext cx="4118135" cy="0"/>
          </a:xfrm>
          <a:prstGeom prst="straightConnector1">
            <a:avLst/>
          </a:prstGeom>
          <a:ln>
            <a:tailEnd type="arrow" w="lg" len="lg"/>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6281801" y="1252144"/>
            <a:ext cx="0" cy="297950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8156" y="1305932"/>
            <a:ext cx="687176" cy="461665"/>
          </a:xfrm>
          <a:prstGeom prst="rect">
            <a:avLst/>
          </a:prstGeom>
          <a:noFill/>
        </p:spPr>
        <p:txBody>
          <a:bodyPr wrap="none" rtlCol="0">
            <a:spAutoFit/>
          </a:bodyPr>
          <a:lstStyle/>
          <a:p>
            <a:r>
              <a:rPr lang="en-US" sz="2400" b="1" dirty="0" smtClean="0">
                <a:solidFill>
                  <a:srgbClr val="0070C0"/>
                </a:solidFill>
              </a:rPr>
              <a:t>LDA</a:t>
            </a:r>
            <a:endParaRPr lang="en-US" b="1" dirty="0">
              <a:solidFill>
                <a:srgbClr val="0070C0"/>
              </a:solidFill>
            </a:endParaRPr>
          </a:p>
        </p:txBody>
      </p:sp>
      <p:cxnSp>
        <p:nvCxnSpPr>
          <p:cNvPr id="15" name="Straight Connector 14"/>
          <p:cNvCxnSpPr/>
          <p:nvPr/>
        </p:nvCxnSpPr>
        <p:spPr>
          <a:xfrm>
            <a:off x="2795515" y="2600316"/>
            <a:ext cx="0" cy="2998314"/>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2809634" y="3456280"/>
            <a:ext cx="3472166" cy="0"/>
          </a:xfrm>
          <a:prstGeom prst="straightConnector1">
            <a:avLst/>
          </a:prstGeom>
          <a:ln>
            <a:tailEnd type="arrow" w="lg" len="lg"/>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6281801" y="2844700"/>
            <a:ext cx="0" cy="828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43619" y="3091248"/>
            <a:ext cx="687176" cy="461665"/>
          </a:xfrm>
          <a:prstGeom prst="rect">
            <a:avLst/>
          </a:prstGeom>
          <a:noFill/>
        </p:spPr>
        <p:txBody>
          <a:bodyPr wrap="none" rtlCol="0">
            <a:spAutoFit/>
          </a:bodyPr>
          <a:lstStyle/>
          <a:p>
            <a:r>
              <a:rPr lang="en-US" sz="2400" b="1" dirty="0" smtClean="0">
                <a:solidFill>
                  <a:srgbClr val="0070C0"/>
                </a:solidFill>
              </a:rPr>
              <a:t>LDA</a:t>
            </a:r>
            <a:endParaRPr lang="en-US" b="1" dirty="0">
              <a:solidFill>
                <a:srgbClr val="0070C0"/>
              </a:solidFill>
            </a:endParaRPr>
          </a:p>
        </p:txBody>
      </p:sp>
      <p:cxnSp>
        <p:nvCxnSpPr>
          <p:cNvPr id="24" name="Straight Connector 23"/>
          <p:cNvCxnSpPr/>
          <p:nvPr/>
        </p:nvCxnSpPr>
        <p:spPr>
          <a:xfrm>
            <a:off x="5886321" y="4975062"/>
            <a:ext cx="0" cy="7957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81059" y="5205894"/>
            <a:ext cx="687176" cy="461665"/>
          </a:xfrm>
          <a:prstGeom prst="rect">
            <a:avLst/>
          </a:prstGeom>
          <a:noFill/>
        </p:spPr>
        <p:txBody>
          <a:bodyPr wrap="none" rtlCol="0">
            <a:spAutoFit/>
          </a:bodyPr>
          <a:lstStyle/>
          <a:p>
            <a:r>
              <a:rPr lang="en-US" sz="2400" b="1" dirty="0" smtClean="0">
                <a:solidFill>
                  <a:srgbClr val="0070C0"/>
                </a:solidFill>
              </a:rPr>
              <a:t>LDA</a:t>
            </a:r>
            <a:endParaRPr lang="en-US" b="1" dirty="0">
              <a:solidFill>
                <a:srgbClr val="0070C0"/>
              </a:solidFill>
            </a:endParaRPr>
          </a:p>
        </p:txBody>
      </p:sp>
      <p:cxnSp>
        <p:nvCxnSpPr>
          <p:cNvPr id="28" name="Straight Arrow Connector 27"/>
          <p:cNvCxnSpPr/>
          <p:nvPr/>
        </p:nvCxnSpPr>
        <p:spPr>
          <a:xfrm>
            <a:off x="2795515" y="5598630"/>
            <a:ext cx="3090806" cy="0"/>
          </a:xfrm>
          <a:prstGeom prst="straightConnector1">
            <a:avLst/>
          </a:prstGeom>
          <a:ln>
            <a:tailEnd type="arrow" w="lg" len="lg"/>
          </a:ln>
        </p:spPr>
        <p:style>
          <a:lnRef idx="3">
            <a:schemeClr val="accent1"/>
          </a:lnRef>
          <a:fillRef idx="0">
            <a:schemeClr val="accent1"/>
          </a:fillRef>
          <a:effectRef idx="2">
            <a:schemeClr val="accent1"/>
          </a:effectRef>
          <a:fontRef idx="minor">
            <a:schemeClr val="tx1"/>
          </a:fontRef>
        </p:style>
      </p:cxnSp>
      <p:sp>
        <p:nvSpPr>
          <p:cNvPr id="29" name="Rectangle 28"/>
          <p:cNvSpPr/>
          <p:nvPr/>
        </p:nvSpPr>
        <p:spPr>
          <a:xfrm>
            <a:off x="5886321" y="4189378"/>
            <a:ext cx="1990164" cy="978946"/>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b="1" dirty="0" smtClean="0">
                <a:solidFill>
                  <a:schemeClr val="tx1"/>
                </a:solidFill>
              </a:rPr>
              <a:t>RUNWAY </a:t>
            </a:r>
          </a:p>
          <a:p>
            <a:pPr algn="r"/>
            <a:r>
              <a:rPr lang="en-US" b="1" dirty="0" smtClean="0">
                <a:solidFill>
                  <a:schemeClr val="tx1"/>
                </a:solidFill>
              </a:rPr>
              <a:t>SAFETY AREA</a:t>
            </a:r>
            <a:endParaRPr lang="en-US" b="1" dirty="0">
              <a:solidFill>
                <a:schemeClr val="tx1"/>
              </a:solidFill>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665" y="2543468"/>
            <a:ext cx="4118136" cy="600159"/>
          </a:xfrm>
          <a:prstGeom prst="rect">
            <a:avLst/>
          </a:prstGeom>
        </p:spPr>
      </p:pic>
      <p:pic>
        <p:nvPicPr>
          <p:cNvPr id="23" name="Picture 2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665" y="4407357"/>
            <a:ext cx="4118136" cy="600159"/>
          </a:xfrm>
          <a:prstGeom prst="rect">
            <a:avLst/>
          </a:prstGeom>
        </p:spPr>
      </p:pic>
      <p:sp>
        <p:nvSpPr>
          <p:cNvPr id="13" name="Rounded Rectangular Callout 12"/>
          <p:cNvSpPr/>
          <p:nvPr/>
        </p:nvSpPr>
        <p:spPr>
          <a:xfrm>
            <a:off x="347197" y="1713996"/>
            <a:ext cx="1591065" cy="498825"/>
          </a:xfrm>
          <a:prstGeom prst="wedgeRoundRectCallout">
            <a:avLst>
              <a:gd name="adj1" fmla="val 97490"/>
              <a:gd name="adj2" fmla="val 1401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Displacement</a:t>
            </a:r>
            <a:endParaRPr lang="en-US" dirty="0"/>
          </a:p>
        </p:txBody>
      </p:sp>
      <p:sp>
        <p:nvSpPr>
          <p:cNvPr id="27" name="Rounded Rectangular Callout 26"/>
          <p:cNvSpPr/>
          <p:nvPr/>
        </p:nvSpPr>
        <p:spPr>
          <a:xfrm>
            <a:off x="401859" y="3585683"/>
            <a:ext cx="1591065" cy="498825"/>
          </a:xfrm>
          <a:prstGeom prst="wedgeRoundRectCallout">
            <a:avLst>
              <a:gd name="adj1" fmla="val 97490"/>
              <a:gd name="adj2" fmla="val 1401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Displacement</a:t>
            </a:r>
            <a:endParaRPr lang="en-US" dirty="0"/>
          </a:p>
        </p:txBody>
      </p:sp>
      <p:sp>
        <p:nvSpPr>
          <p:cNvPr id="19" name="TextBox 18"/>
          <p:cNvSpPr txBox="1"/>
          <p:nvPr/>
        </p:nvSpPr>
        <p:spPr>
          <a:xfrm>
            <a:off x="3807976" y="6339333"/>
            <a:ext cx="1380378" cy="338554"/>
          </a:xfrm>
          <a:prstGeom prst="rect">
            <a:avLst/>
          </a:prstGeom>
          <a:noFill/>
        </p:spPr>
        <p:txBody>
          <a:bodyPr wrap="none" rtlCol="0">
            <a:spAutoFit/>
          </a:bodyPr>
          <a:lstStyle/>
          <a:p>
            <a:r>
              <a:rPr lang="en-US" sz="1600" dirty="0" smtClean="0">
                <a:solidFill>
                  <a:srgbClr val="C00000"/>
                </a:solidFill>
              </a:rPr>
              <a:t>NOT TO SCALE</a:t>
            </a:r>
            <a:endParaRPr lang="en-US" sz="1600" dirty="0">
              <a:solidFill>
                <a:srgbClr val="C00000"/>
              </a:solidFill>
            </a:endParaRPr>
          </a:p>
        </p:txBody>
      </p:sp>
      <p:pic>
        <p:nvPicPr>
          <p:cNvPr id="3" name="Picture 2"/>
          <p:cNvPicPr>
            <a:picLocks noChangeAspect="1"/>
          </p:cNvPicPr>
          <p:nvPr/>
        </p:nvPicPr>
        <p:blipFill rotWithShape="1">
          <a:blip r:embed="rId5"/>
          <a:srcRect l="19447" t="58618" r="17045"/>
          <a:stretch/>
        </p:blipFill>
        <p:spPr>
          <a:xfrm rot="5400000">
            <a:off x="7092026" y="4592657"/>
            <a:ext cx="2218813" cy="603093"/>
          </a:xfrm>
          <a:prstGeom prst="rect">
            <a:avLst/>
          </a:prstGeom>
          <a:effectLst>
            <a:softEdge rad="0"/>
          </a:effectLst>
        </p:spPr>
      </p:pic>
      <p:pic>
        <p:nvPicPr>
          <p:cNvPr id="22" name="Picture 21"/>
          <p:cNvPicPr>
            <a:picLocks noChangeAspect="1"/>
          </p:cNvPicPr>
          <p:nvPr/>
        </p:nvPicPr>
        <p:blipFill rotWithShape="1">
          <a:blip r:embed="rId5"/>
          <a:srcRect l="19447" t="58618" r="17045"/>
          <a:stretch/>
        </p:blipFill>
        <p:spPr>
          <a:xfrm rot="5400000">
            <a:off x="7206352" y="2547313"/>
            <a:ext cx="1990162" cy="603093"/>
          </a:xfrm>
          <a:prstGeom prst="rect">
            <a:avLst/>
          </a:prstGeom>
          <a:effectLst>
            <a:softEdge rad="0"/>
          </a:effectLst>
        </p:spPr>
      </p:pic>
      <p:sp>
        <p:nvSpPr>
          <p:cNvPr id="26" name="Rectangle 25"/>
          <p:cNvSpPr/>
          <p:nvPr/>
        </p:nvSpPr>
        <p:spPr>
          <a:xfrm>
            <a:off x="6281801" y="2351199"/>
            <a:ext cx="1990164" cy="978946"/>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RUNWAY </a:t>
            </a:r>
          </a:p>
          <a:p>
            <a:r>
              <a:rPr lang="en-US" b="1" dirty="0" smtClean="0">
                <a:solidFill>
                  <a:schemeClr val="tx1"/>
                </a:solidFill>
              </a:rPr>
              <a:t>SAFETY AREA</a:t>
            </a:r>
            <a:endParaRPr lang="en-US" b="1" dirty="0">
              <a:solidFill>
                <a:schemeClr val="tx1"/>
              </a:solidFill>
            </a:endParaRPr>
          </a:p>
        </p:txBody>
      </p:sp>
      <p:sp>
        <p:nvSpPr>
          <p:cNvPr id="30" name="Rectangle 29"/>
          <p:cNvSpPr/>
          <p:nvPr/>
        </p:nvSpPr>
        <p:spPr>
          <a:xfrm>
            <a:off x="6281801" y="416302"/>
            <a:ext cx="1990164" cy="978946"/>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RUNWAY </a:t>
            </a:r>
          </a:p>
          <a:p>
            <a:pPr algn="ctr"/>
            <a:r>
              <a:rPr lang="en-US" b="1" dirty="0" smtClean="0">
                <a:solidFill>
                  <a:schemeClr val="tx1"/>
                </a:solidFill>
              </a:rPr>
              <a:t>SAFETY AREA</a:t>
            </a:r>
            <a:endParaRPr lang="en-US" b="1" dirty="0">
              <a:solidFill>
                <a:schemeClr val="tx1"/>
              </a:solidFill>
            </a:endParaRPr>
          </a:p>
        </p:txBody>
      </p:sp>
      <p:sp>
        <p:nvSpPr>
          <p:cNvPr id="31" name="Rectangle 30"/>
          <p:cNvSpPr/>
          <p:nvPr/>
        </p:nvSpPr>
        <p:spPr>
          <a:xfrm rot="5400000">
            <a:off x="2218907" y="863494"/>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32" name="Rectangle 31"/>
          <p:cNvSpPr/>
          <p:nvPr/>
        </p:nvSpPr>
        <p:spPr>
          <a:xfrm rot="5400000">
            <a:off x="2837655" y="2723243"/>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
        <p:nvSpPr>
          <p:cNvPr id="33" name="Rectangle 32"/>
          <p:cNvSpPr/>
          <p:nvPr/>
        </p:nvSpPr>
        <p:spPr>
          <a:xfrm rot="5400000">
            <a:off x="2837654" y="4573112"/>
            <a:ext cx="425003" cy="217181"/>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t>9</a:t>
            </a:r>
            <a:endParaRPr lang="en-US" b="1" dirty="0"/>
          </a:p>
        </p:txBody>
      </p:sp>
    </p:spTree>
    <p:extLst>
      <p:ext uri="{BB962C8B-B14F-4D97-AF65-F5344CB8AC3E}">
        <p14:creationId xmlns:p14="http://schemas.microsoft.com/office/powerpoint/2010/main" val="169685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1)">
                                      <p:cBhvr>
                                        <p:cTn id="31" dur="2000"/>
                                        <p:tgtEl>
                                          <p:spTgt spid="3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2000"/>
                                        <p:tgtEl>
                                          <p:spTgt spid="24"/>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heel(1)">
                                      <p:cBhvr>
                                        <p:cTn id="42" dur="2000"/>
                                        <p:tgtEl>
                                          <p:spTgt spid="25"/>
                                        </p:tgtEl>
                                      </p:cBhvr>
                                    </p:animEffect>
                                  </p:childTnLst>
                                </p:cTn>
                              </p:par>
                              <p:par>
                                <p:cTn id="43" presetID="21"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heel(1)">
                                      <p:cBhvr>
                                        <p:cTn id="45" dur="2000"/>
                                        <p:tgtEl>
                                          <p:spTgt spid="28"/>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2000"/>
                                        <p:tgtEl>
                                          <p:spTgt spid="29"/>
                                        </p:tgtEl>
                                      </p:cBhvr>
                                    </p:animEffect>
                                  </p:childTnLst>
                                </p:cTn>
                              </p:par>
                              <p:par>
                                <p:cTn id="49" presetID="21" presetClass="entr" presetSubtype="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1)">
                                      <p:cBhvr>
                                        <p:cTn id="51" dur="2000"/>
                                        <p:tgtEl>
                                          <p:spTgt spid="23"/>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heel(1)">
                                      <p:cBhvr>
                                        <p:cTn id="54" dur="2000"/>
                                        <p:tgtEl>
                                          <p:spTgt spid="27"/>
                                        </p:tgtEl>
                                      </p:cBhvr>
                                    </p:animEffect>
                                  </p:childTnLst>
                                </p:cTn>
                              </p:par>
                              <p:par>
                                <p:cTn id="55" presetID="21"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heel(1)">
                                      <p:cBhvr>
                                        <p:cTn id="57" dur="2000"/>
                                        <p:tgtEl>
                                          <p:spTgt spid="3"/>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circle(in)">
                                      <p:cBhvr>
                                        <p:cTn id="60" dur="2000"/>
                                        <p:tgtEl>
                                          <p:spTgt spid="36"/>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heel(1)">
                                      <p:cBhvr>
                                        <p:cTn id="6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21" grpId="0"/>
      <p:bldP spid="25" grpId="0"/>
      <p:bldP spid="29" grpId="0" animBg="1"/>
      <p:bldP spid="13" grpId="0" animBg="1"/>
      <p:bldP spid="27" grpId="0" animBg="1"/>
      <p:bldP spid="26"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65807"/>
          </a:xfrm>
        </p:spPr>
        <p:txBody>
          <a:bodyPr>
            <a:normAutofit/>
          </a:bodyPr>
          <a:lstStyle/>
          <a:p>
            <a:r>
              <a:rPr lang="en-US" b="1" dirty="0" smtClean="0"/>
              <a:t>Example</a:t>
            </a:r>
            <a:endParaRPr lang="en-US" b="1" dirty="0"/>
          </a:p>
        </p:txBody>
      </p:sp>
      <p:sp>
        <p:nvSpPr>
          <p:cNvPr id="4" name="Content Placeholder 3"/>
          <p:cNvSpPr>
            <a:spLocks noGrp="1"/>
          </p:cNvSpPr>
          <p:nvPr>
            <p:ph sz="half" idx="2"/>
          </p:nvPr>
        </p:nvSpPr>
        <p:spPr>
          <a:xfrm>
            <a:off x="681373" y="1025325"/>
            <a:ext cx="8269444" cy="2089552"/>
          </a:xfrm>
        </p:spPr>
        <p:txBody>
          <a:bodyPr/>
          <a:lstStyle/>
          <a:p>
            <a:pPr marL="0" indent="0">
              <a:buNone/>
            </a:pPr>
            <a:r>
              <a:rPr lang="en-US" i="1" dirty="0" smtClean="0"/>
              <a:t>Airport XYZ is looking to implement declared distances to satisfy the RSA standard for Runway 09/27. Provide the declared distances for this runway. Assume all other runway design standards are in compliance. </a:t>
            </a:r>
            <a:endParaRPr lang="en-US" i="1" dirty="0"/>
          </a:p>
        </p:txBody>
      </p:sp>
      <p:sp>
        <p:nvSpPr>
          <p:cNvPr id="7" name="Rectangle 6"/>
          <p:cNvSpPr/>
          <p:nvPr/>
        </p:nvSpPr>
        <p:spPr>
          <a:xfrm>
            <a:off x="1881389" y="4030482"/>
            <a:ext cx="5898525" cy="779807"/>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endParaRPr lang="en-US" b="1" dirty="0">
              <a:solidFill>
                <a:schemeClr val="tx1"/>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214" y="4236826"/>
            <a:ext cx="3052278" cy="444826"/>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1875" r="90313"/>
                    </a14:imgEffect>
                  </a14:imgLayer>
                </a14:imgProps>
              </a:ext>
            </a:extLst>
          </a:blip>
          <a:stretch>
            <a:fillRect/>
          </a:stretch>
        </p:blipFill>
        <p:spPr>
          <a:xfrm>
            <a:off x="91226" y="2962143"/>
            <a:ext cx="2743199" cy="3895859"/>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5241296">
            <a:off x="5974223" y="4045235"/>
            <a:ext cx="3428930" cy="994965"/>
          </a:xfrm>
          <a:prstGeom prst="rect">
            <a:avLst/>
          </a:prstGeom>
        </p:spPr>
      </p:pic>
      <p:cxnSp>
        <p:nvCxnSpPr>
          <p:cNvPr id="13" name="Straight Arrow Connector 12"/>
          <p:cNvCxnSpPr>
            <a:stCxn id="6" idx="1"/>
          </p:cNvCxnSpPr>
          <p:nvPr/>
        </p:nvCxnSpPr>
        <p:spPr>
          <a:xfrm flipH="1" flipV="1">
            <a:off x="2177603" y="4456092"/>
            <a:ext cx="785611" cy="3147"/>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20" name="Rectangle 19"/>
          <p:cNvSpPr/>
          <p:nvPr/>
        </p:nvSpPr>
        <p:spPr>
          <a:xfrm>
            <a:off x="6015492" y="4030482"/>
            <a:ext cx="353595" cy="7798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5" name="Straight Arrow Connector 14"/>
          <p:cNvCxnSpPr/>
          <p:nvPr/>
        </p:nvCxnSpPr>
        <p:spPr>
          <a:xfrm flipH="1">
            <a:off x="5985190" y="4453945"/>
            <a:ext cx="1434115" cy="1"/>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17" name="TextBox 16"/>
          <p:cNvSpPr txBox="1"/>
          <p:nvPr/>
        </p:nvSpPr>
        <p:spPr>
          <a:xfrm>
            <a:off x="2201907" y="4531586"/>
            <a:ext cx="803425" cy="369332"/>
          </a:xfrm>
          <a:prstGeom prst="rect">
            <a:avLst/>
          </a:prstGeom>
          <a:noFill/>
        </p:spPr>
        <p:txBody>
          <a:bodyPr wrap="none" rtlCol="0">
            <a:spAutoFit/>
          </a:bodyPr>
          <a:lstStyle/>
          <a:p>
            <a:r>
              <a:rPr lang="en-US" b="1" dirty="0" smtClean="0"/>
              <a:t>400 ft.</a:t>
            </a:r>
            <a:endParaRPr lang="en-US" b="1" dirty="0"/>
          </a:p>
        </p:txBody>
      </p:sp>
      <p:sp>
        <p:nvSpPr>
          <p:cNvPr id="18" name="TextBox 17"/>
          <p:cNvSpPr txBox="1"/>
          <p:nvPr/>
        </p:nvSpPr>
        <p:spPr>
          <a:xfrm>
            <a:off x="6369087" y="4486272"/>
            <a:ext cx="803425" cy="369332"/>
          </a:xfrm>
          <a:prstGeom prst="rect">
            <a:avLst/>
          </a:prstGeom>
          <a:noFill/>
        </p:spPr>
        <p:txBody>
          <a:bodyPr wrap="none" rtlCol="0">
            <a:spAutoFit/>
          </a:bodyPr>
          <a:lstStyle/>
          <a:p>
            <a:r>
              <a:rPr lang="en-US" b="1" dirty="0" smtClean="0"/>
              <a:t>900 ft.</a:t>
            </a:r>
            <a:endParaRPr lang="en-US" b="1" dirty="0"/>
          </a:p>
        </p:txBody>
      </p:sp>
      <p:sp>
        <p:nvSpPr>
          <p:cNvPr id="19" name="Rectangle 18"/>
          <p:cNvSpPr/>
          <p:nvPr/>
        </p:nvSpPr>
        <p:spPr>
          <a:xfrm>
            <a:off x="3187023" y="5233752"/>
            <a:ext cx="3109658" cy="1360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KNOWN</a:t>
            </a:r>
          </a:p>
          <a:p>
            <a:pPr algn="ctr"/>
            <a:r>
              <a:rPr lang="en-US" dirty="0" smtClean="0"/>
              <a:t>Runway Length = 5,000 ft.</a:t>
            </a:r>
          </a:p>
          <a:p>
            <a:pPr algn="ctr"/>
            <a:r>
              <a:rPr lang="en-US" dirty="0"/>
              <a:t> </a:t>
            </a:r>
            <a:r>
              <a:rPr lang="en-US" dirty="0" smtClean="0"/>
              <a:t>RWY 9 Displacement = 500 ft.</a:t>
            </a:r>
          </a:p>
          <a:p>
            <a:pPr algn="ctr"/>
            <a:r>
              <a:rPr lang="en-US" dirty="0" smtClean="0"/>
              <a:t>RDC = C-III-2400</a:t>
            </a:r>
          </a:p>
          <a:p>
            <a:pPr algn="ctr"/>
            <a:r>
              <a:rPr lang="en-US" dirty="0" smtClean="0"/>
              <a:t>Both ends with ILS and GS</a:t>
            </a:r>
            <a:endParaRPr lang="en-US" dirty="0"/>
          </a:p>
        </p:txBody>
      </p:sp>
      <p:sp>
        <p:nvSpPr>
          <p:cNvPr id="21" name="Rounded Rectangular Callout 20"/>
          <p:cNvSpPr/>
          <p:nvPr/>
        </p:nvSpPr>
        <p:spPr>
          <a:xfrm>
            <a:off x="4118790" y="3003352"/>
            <a:ext cx="2073499" cy="502276"/>
          </a:xfrm>
          <a:prstGeom prst="wedgeRoundRectCallout">
            <a:avLst>
              <a:gd name="adj1" fmla="val 47490"/>
              <a:gd name="adj2" fmla="val 15224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200 ft. Clearway</a:t>
            </a:r>
            <a:endParaRPr lang="en-US" dirty="0"/>
          </a:p>
        </p:txBody>
      </p:sp>
      <p:sp>
        <p:nvSpPr>
          <p:cNvPr id="22" name="Rectangle 21"/>
          <p:cNvSpPr/>
          <p:nvPr/>
        </p:nvSpPr>
        <p:spPr>
          <a:xfrm rot="5400000">
            <a:off x="3444691" y="4355693"/>
            <a:ext cx="378990" cy="20709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t>9</a:t>
            </a:r>
            <a:endParaRPr lang="en-US" b="1" dirty="0"/>
          </a:p>
        </p:txBody>
      </p:sp>
    </p:spTree>
    <p:extLst>
      <p:ext uri="{BB962C8B-B14F-4D97-AF65-F5344CB8AC3E}">
        <p14:creationId xmlns:p14="http://schemas.microsoft.com/office/powerpoint/2010/main" val="3549005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16" y="262248"/>
            <a:ext cx="5381611" cy="674957"/>
          </a:xfrm>
        </p:spPr>
        <p:txBody>
          <a:bodyPr>
            <a:normAutofit fontScale="90000"/>
          </a:bodyPr>
          <a:lstStyle/>
          <a:p>
            <a:r>
              <a:rPr lang="en-US" b="1" dirty="0" smtClean="0"/>
              <a:t>Runway 9 Assessment</a:t>
            </a:r>
            <a:endParaRPr lang="en-US" b="1" dirty="0"/>
          </a:p>
        </p:txBody>
      </p:sp>
      <p:sp>
        <p:nvSpPr>
          <p:cNvPr id="3" name="Content Placeholder 2"/>
          <p:cNvSpPr>
            <a:spLocks noGrp="1"/>
          </p:cNvSpPr>
          <p:nvPr>
            <p:ph sz="half" idx="1"/>
          </p:nvPr>
        </p:nvSpPr>
        <p:spPr>
          <a:xfrm>
            <a:off x="1572114" y="859999"/>
            <a:ext cx="5890260" cy="1947119"/>
          </a:xfrm>
        </p:spPr>
        <p:txBody>
          <a:bodyPr>
            <a:noAutofit/>
          </a:bodyPr>
          <a:lstStyle/>
          <a:p>
            <a:pPr marL="0" indent="0">
              <a:buNone/>
            </a:pPr>
            <a:r>
              <a:rPr lang="en-US" sz="2400" b="1" dirty="0" smtClean="0"/>
              <a:t>TORA</a:t>
            </a:r>
            <a:r>
              <a:rPr lang="en-US" sz="2400" dirty="0" smtClean="0"/>
              <a:t> = </a:t>
            </a:r>
            <a:r>
              <a:rPr lang="en-US" sz="2400" b="1" dirty="0" smtClean="0"/>
              <a:t>5,000 feet</a:t>
            </a:r>
          </a:p>
          <a:p>
            <a:pPr marL="0" indent="0">
              <a:buNone/>
            </a:pPr>
            <a:r>
              <a:rPr lang="en-US" sz="2400" b="1" dirty="0" smtClean="0"/>
              <a:t>TODA</a:t>
            </a:r>
            <a:r>
              <a:rPr lang="en-US" sz="2400" dirty="0" smtClean="0"/>
              <a:t> = 5,000 + 200 (</a:t>
            </a:r>
            <a:r>
              <a:rPr lang="en-US" sz="2400" i="1" dirty="0" smtClean="0"/>
              <a:t>clearway</a:t>
            </a:r>
            <a:r>
              <a:rPr lang="en-US" sz="2400" dirty="0" smtClean="0"/>
              <a:t>) = </a:t>
            </a:r>
            <a:r>
              <a:rPr lang="en-US" sz="2400" b="1" dirty="0" smtClean="0"/>
              <a:t>5,200 feet</a:t>
            </a:r>
          </a:p>
          <a:p>
            <a:pPr marL="0" indent="0">
              <a:buNone/>
            </a:pPr>
            <a:r>
              <a:rPr lang="en-US" sz="2400" b="1" dirty="0" smtClean="0"/>
              <a:t>ASDA</a:t>
            </a:r>
            <a:r>
              <a:rPr lang="en-US" sz="2400" dirty="0" smtClean="0"/>
              <a:t> = 5,000 – (1,000 – 900) = </a:t>
            </a:r>
            <a:r>
              <a:rPr lang="en-US" sz="2400" b="1" dirty="0" smtClean="0"/>
              <a:t>4,900</a:t>
            </a:r>
            <a:r>
              <a:rPr lang="en-US" sz="2400" dirty="0" smtClean="0"/>
              <a:t> </a:t>
            </a:r>
            <a:r>
              <a:rPr lang="en-US" sz="2400" b="1" dirty="0" smtClean="0"/>
              <a:t>feet</a:t>
            </a:r>
          </a:p>
          <a:p>
            <a:pPr marL="0" indent="0">
              <a:buNone/>
            </a:pPr>
            <a:r>
              <a:rPr lang="en-US" sz="2400" b="1" dirty="0" smtClean="0"/>
              <a:t>LDA</a:t>
            </a:r>
            <a:r>
              <a:rPr lang="en-US" sz="2400" dirty="0" smtClean="0"/>
              <a:t> = </a:t>
            </a:r>
            <a:r>
              <a:rPr lang="en-US" sz="2400" dirty="0"/>
              <a:t>5,000 – </a:t>
            </a:r>
            <a:r>
              <a:rPr lang="en-US" sz="2400" dirty="0" smtClean="0"/>
              <a:t>500 - (1,000 </a:t>
            </a:r>
            <a:r>
              <a:rPr lang="en-US" sz="2400" dirty="0"/>
              <a:t>– 900) = </a:t>
            </a:r>
            <a:r>
              <a:rPr lang="en-US" sz="2400" b="1" dirty="0" smtClean="0"/>
              <a:t>4,400</a:t>
            </a:r>
            <a:r>
              <a:rPr lang="en-US" sz="2400" dirty="0" smtClean="0"/>
              <a:t> </a:t>
            </a:r>
            <a:r>
              <a:rPr lang="en-US" sz="2400" b="1" dirty="0"/>
              <a:t>feet</a:t>
            </a:r>
          </a:p>
        </p:txBody>
      </p:sp>
      <p:sp>
        <p:nvSpPr>
          <p:cNvPr id="5" name="Rectangle 4"/>
          <p:cNvSpPr/>
          <p:nvPr/>
        </p:nvSpPr>
        <p:spPr>
          <a:xfrm>
            <a:off x="1790163" y="4030480"/>
            <a:ext cx="5898525" cy="779807"/>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endParaRPr lang="en-US" b="1" dirty="0">
              <a:solidFill>
                <a:schemeClr val="tx1"/>
              </a:solidFill>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988" y="4236824"/>
            <a:ext cx="3052278" cy="444826"/>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1875" r="90313"/>
                    </a14:imgEffect>
                  </a14:imgLayer>
                </a14:imgProps>
              </a:ext>
            </a:extLst>
          </a:blip>
          <a:stretch>
            <a:fillRect/>
          </a:stretch>
        </p:blipFill>
        <p:spPr>
          <a:xfrm>
            <a:off x="0" y="2962141"/>
            <a:ext cx="2743199" cy="3895859"/>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5241296">
            <a:off x="5882997" y="4045233"/>
            <a:ext cx="3428930" cy="994965"/>
          </a:xfrm>
          <a:prstGeom prst="rect">
            <a:avLst/>
          </a:prstGeom>
        </p:spPr>
      </p:pic>
      <p:cxnSp>
        <p:nvCxnSpPr>
          <p:cNvPr id="9" name="Straight Arrow Connector 8"/>
          <p:cNvCxnSpPr>
            <a:stCxn id="6" idx="1"/>
          </p:cNvCxnSpPr>
          <p:nvPr/>
        </p:nvCxnSpPr>
        <p:spPr>
          <a:xfrm flipH="1" flipV="1">
            <a:off x="2086377" y="4456090"/>
            <a:ext cx="785611" cy="3147"/>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18" name="Rectangle 17"/>
          <p:cNvSpPr/>
          <p:nvPr/>
        </p:nvSpPr>
        <p:spPr>
          <a:xfrm>
            <a:off x="5924266" y="4030480"/>
            <a:ext cx="353595" cy="7798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0" name="Straight Arrow Connector 9"/>
          <p:cNvCxnSpPr/>
          <p:nvPr/>
        </p:nvCxnSpPr>
        <p:spPr>
          <a:xfrm flipH="1">
            <a:off x="5893964" y="4453943"/>
            <a:ext cx="1434115" cy="1"/>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2110681" y="4531584"/>
            <a:ext cx="803425" cy="369332"/>
          </a:xfrm>
          <a:prstGeom prst="rect">
            <a:avLst/>
          </a:prstGeom>
          <a:noFill/>
        </p:spPr>
        <p:txBody>
          <a:bodyPr wrap="none" rtlCol="0">
            <a:spAutoFit/>
          </a:bodyPr>
          <a:lstStyle/>
          <a:p>
            <a:r>
              <a:rPr lang="en-US" b="1" dirty="0" smtClean="0"/>
              <a:t>400 ft.</a:t>
            </a:r>
            <a:endParaRPr lang="en-US" b="1" dirty="0"/>
          </a:p>
        </p:txBody>
      </p:sp>
      <p:sp>
        <p:nvSpPr>
          <p:cNvPr id="12" name="TextBox 11"/>
          <p:cNvSpPr txBox="1"/>
          <p:nvPr/>
        </p:nvSpPr>
        <p:spPr>
          <a:xfrm>
            <a:off x="6277861" y="4486270"/>
            <a:ext cx="803425" cy="369332"/>
          </a:xfrm>
          <a:prstGeom prst="rect">
            <a:avLst/>
          </a:prstGeom>
          <a:noFill/>
        </p:spPr>
        <p:txBody>
          <a:bodyPr wrap="none" rtlCol="0">
            <a:spAutoFit/>
          </a:bodyPr>
          <a:lstStyle/>
          <a:p>
            <a:r>
              <a:rPr lang="en-US" b="1" dirty="0" smtClean="0"/>
              <a:t>900 ft.</a:t>
            </a:r>
            <a:endParaRPr lang="en-US" b="1" dirty="0"/>
          </a:p>
        </p:txBody>
      </p:sp>
      <p:sp>
        <p:nvSpPr>
          <p:cNvPr id="13" name="Right Arrow 12"/>
          <p:cNvSpPr/>
          <p:nvPr/>
        </p:nvSpPr>
        <p:spPr>
          <a:xfrm>
            <a:off x="2871988" y="2929640"/>
            <a:ext cx="2833353" cy="88803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RWY 9 = 5,000 feet</a:t>
            </a:r>
            <a:endParaRPr lang="en-US" b="1" dirty="0">
              <a:solidFill>
                <a:schemeClr val="tx1"/>
              </a:solidFill>
            </a:endParaRPr>
          </a:p>
        </p:txBody>
      </p:sp>
      <p:sp>
        <p:nvSpPr>
          <p:cNvPr id="16" name="TextBox 15"/>
          <p:cNvSpPr txBox="1"/>
          <p:nvPr/>
        </p:nvSpPr>
        <p:spPr>
          <a:xfrm>
            <a:off x="2778124" y="3961529"/>
            <a:ext cx="803425" cy="369332"/>
          </a:xfrm>
          <a:prstGeom prst="rect">
            <a:avLst/>
          </a:prstGeom>
          <a:noFill/>
        </p:spPr>
        <p:txBody>
          <a:bodyPr wrap="none" rtlCol="0">
            <a:spAutoFit/>
          </a:bodyPr>
          <a:lstStyle/>
          <a:p>
            <a:r>
              <a:rPr lang="en-US" b="1" dirty="0" smtClean="0"/>
              <a:t>500 ft.</a:t>
            </a:r>
            <a:endParaRPr lang="en-US" b="1" dirty="0"/>
          </a:p>
        </p:txBody>
      </p:sp>
      <p:sp>
        <p:nvSpPr>
          <p:cNvPr id="19" name="Rectangle 18"/>
          <p:cNvSpPr/>
          <p:nvPr/>
        </p:nvSpPr>
        <p:spPr>
          <a:xfrm rot="5400000">
            <a:off x="3354277" y="4358995"/>
            <a:ext cx="378990" cy="20709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t>9</a:t>
            </a:r>
            <a:endParaRPr lang="en-US" b="1" dirty="0"/>
          </a:p>
        </p:txBody>
      </p:sp>
      <p:cxnSp>
        <p:nvCxnSpPr>
          <p:cNvPr id="14" name="Straight Connector 13"/>
          <p:cNvCxnSpPr/>
          <p:nvPr/>
        </p:nvCxnSpPr>
        <p:spPr>
          <a:xfrm>
            <a:off x="2871444" y="4681650"/>
            <a:ext cx="0" cy="15238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flipV="1">
            <a:off x="2870901" y="5759974"/>
            <a:ext cx="3052278" cy="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2868520" y="6157108"/>
            <a:ext cx="3406960" cy="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flipV="1">
            <a:off x="2871988" y="5359823"/>
            <a:ext cx="2834239" cy="28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p:cNvCxnSpPr/>
          <p:nvPr/>
        </p:nvCxnSpPr>
        <p:spPr>
          <a:xfrm>
            <a:off x="3334967" y="4975623"/>
            <a:ext cx="2370374" cy="64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3334967" y="4681650"/>
            <a:ext cx="0" cy="480900"/>
          </a:xfrm>
          <a:prstGeom prst="line">
            <a:avLst/>
          </a:prstGeom>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3968568" y="4931417"/>
            <a:ext cx="1097352" cy="307777"/>
          </a:xfrm>
          <a:prstGeom prst="rect">
            <a:avLst/>
          </a:prstGeom>
          <a:noFill/>
        </p:spPr>
        <p:txBody>
          <a:bodyPr wrap="none" rtlCol="0">
            <a:spAutoFit/>
          </a:bodyPr>
          <a:lstStyle/>
          <a:p>
            <a:r>
              <a:rPr lang="en-US" sz="1400" dirty="0" smtClean="0"/>
              <a:t>LDA = 4,400’</a:t>
            </a:r>
            <a:endParaRPr lang="en-US" sz="1400" dirty="0"/>
          </a:p>
        </p:txBody>
      </p:sp>
      <p:sp>
        <p:nvSpPr>
          <p:cNvPr id="33" name="TextBox 32"/>
          <p:cNvSpPr txBox="1"/>
          <p:nvPr/>
        </p:nvSpPr>
        <p:spPr>
          <a:xfrm>
            <a:off x="3751966" y="5706929"/>
            <a:ext cx="1208729" cy="307777"/>
          </a:xfrm>
          <a:prstGeom prst="rect">
            <a:avLst/>
          </a:prstGeom>
          <a:noFill/>
        </p:spPr>
        <p:txBody>
          <a:bodyPr wrap="none" rtlCol="0">
            <a:spAutoFit/>
          </a:bodyPr>
          <a:lstStyle/>
          <a:p>
            <a:r>
              <a:rPr lang="en-US" sz="1400" dirty="0" smtClean="0"/>
              <a:t>TORA = 5,000’</a:t>
            </a:r>
            <a:endParaRPr lang="en-US" sz="1400" dirty="0"/>
          </a:p>
        </p:txBody>
      </p:sp>
      <p:sp>
        <p:nvSpPr>
          <p:cNvPr id="34" name="TextBox 33"/>
          <p:cNvSpPr txBox="1"/>
          <p:nvPr/>
        </p:nvSpPr>
        <p:spPr>
          <a:xfrm>
            <a:off x="3740502" y="6124424"/>
            <a:ext cx="1223733" cy="307777"/>
          </a:xfrm>
          <a:prstGeom prst="rect">
            <a:avLst/>
          </a:prstGeom>
          <a:noFill/>
        </p:spPr>
        <p:txBody>
          <a:bodyPr wrap="none" rtlCol="0">
            <a:spAutoFit/>
          </a:bodyPr>
          <a:lstStyle/>
          <a:p>
            <a:r>
              <a:rPr lang="en-US" sz="1400" dirty="0" smtClean="0"/>
              <a:t>TODA = 5,200’</a:t>
            </a:r>
            <a:endParaRPr lang="en-US" sz="1400" dirty="0"/>
          </a:p>
        </p:txBody>
      </p:sp>
      <p:sp>
        <p:nvSpPr>
          <p:cNvPr id="35" name="TextBox 34"/>
          <p:cNvSpPr txBox="1"/>
          <p:nvPr/>
        </p:nvSpPr>
        <p:spPr>
          <a:xfrm>
            <a:off x="3740502" y="5319173"/>
            <a:ext cx="1207959" cy="307777"/>
          </a:xfrm>
          <a:prstGeom prst="rect">
            <a:avLst/>
          </a:prstGeom>
          <a:noFill/>
        </p:spPr>
        <p:txBody>
          <a:bodyPr wrap="none" rtlCol="0">
            <a:spAutoFit/>
          </a:bodyPr>
          <a:lstStyle/>
          <a:p>
            <a:r>
              <a:rPr lang="en-US" sz="1400" dirty="0" smtClean="0"/>
              <a:t>ASDA = 4,900’</a:t>
            </a:r>
            <a:endParaRPr lang="en-US" sz="1400" dirty="0"/>
          </a:p>
        </p:txBody>
      </p:sp>
      <p:cxnSp>
        <p:nvCxnSpPr>
          <p:cNvPr id="37" name="Straight Arrow Connector 36"/>
          <p:cNvCxnSpPr/>
          <p:nvPr/>
        </p:nvCxnSpPr>
        <p:spPr>
          <a:xfrm>
            <a:off x="5706227" y="4979652"/>
            <a:ext cx="1621852"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6237688" y="4930834"/>
            <a:ext cx="1089850" cy="307777"/>
          </a:xfrm>
          <a:prstGeom prst="rect">
            <a:avLst/>
          </a:prstGeom>
          <a:noFill/>
        </p:spPr>
        <p:txBody>
          <a:bodyPr wrap="none" rtlCol="0">
            <a:spAutoFit/>
          </a:bodyPr>
          <a:lstStyle/>
          <a:p>
            <a:r>
              <a:rPr lang="en-US" sz="1400" dirty="0" smtClean="0"/>
              <a:t>RSA = 1,000’</a:t>
            </a:r>
            <a:endParaRPr lang="en-US" sz="1400" dirty="0"/>
          </a:p>
        </p:txBody>
      </p:sp>
      <p:cxnSp>
        <p:nvCxnSpPr>
          <p:cNvPr id="42" name="Straight Arrow Connector 41"/>
          <p:cNvCxnSpPr/>
          <p:nvPr/>
        </p:nvCxnSpPr>
        <p:spPr>
          <a:xfrm>
            <a:off x="5706227" y="5362662"/>
            <a:ext cx="1621852"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43" name="TextBox 42"/>
          <p:cNvSpPr txBox="1"/>
          <p:nvPr/>
        </p:nvSpPr>
        <p:spPr>
          <a:xfrm>
            <a:off x="6237688" y="5326373"/>
            <a:ext cx="1089850" cy="307777"/>
          </a:xfrm>
          <a:prstGeom prst="rect">
            <a:avLst/>
          </a:prstGeom>
          <a:noFill/>
        </p:spPr>
        <p:txBody>
          <a:bodyPr wrap="none" rtlCol="0">
            <a:spAutoFit/>
          </a:bodyPr>
          <a:lstStyle/>
          <a:p>
            <a:r>
              <a:rPr lang="en-US" sz="1400" dirty="0" smtClean="0"/>
              <a:t>RSA = 1,000’</a:t>
            </a:r>
            <a:endParaRPr lang="en-US" sz="1400" dirty="0"/>
          </a:p>
        </p:txBody>
      </p:sp>
      <p:cxnSp>
        <p:nvCxnSpPr>
          <p:cNvPr id="45" name="Straight Connector 44"/>
          <p:cNvCxnSpPr/>
          <p:nvPr/>
        </p:nvCxnSpPr>
        <p:spPr>
          <a:xfrm>
            <a:off x="5924266" y="4834050"/>
            <a:ext cx="0" cy="1026767"/>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6289007" y="4834049"/>
            <a:ext cx="0" cy="1521031"/>
          </a:xfrm>
          <a:prstGeom prst="line">
            <a:avLst/>
          </a:prstGeom>
          <a:ln>
            <a:prstDash val="sysDot"/>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47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22" presetClass="entr" presetSubtype="8"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par>
                                <p:cTn id="44" presetID="22" presetClass="entr" presetSubtype="8"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40"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91" y="204717"/>
            <a:ext cx="7886700" cy="861838"/>
          </a:xfrm>
        </p:spPr>
        <p:txBody>
          <a:bodyPr/>
          <a:lstStyle/>
          <a:p>
            <a:r>
              <a:rPr lang="en-US" b="1" dirty="0" smtClean="0"/>
              <a:t>Runway 27 Assessment</a:t>
            </a:r>
            <a:endParaRPr lang="en-US" b="1" dirty="0"/>
          </a:p>
        </p:txBody>
      </p:sp>
      <p:sp>
        <p:nvSpPr>
          <p:cNvPr id="3" name="Content Placeholder 2"/>
          <p:cNvSpPr>
            <a:spLocks noGrp="1"/>
          </p:cNvSpPr>
          <p:nvPr>
            <p:ph sz="half" idx="1"/>
          </p:nvPr>
        </p:nvSpPr>
        <p:spPr>
          <a:xfrm>
            <a:off x="640425" y="985983"/>
            <a:ext cx="7060038" cy="1367262"/>
          </a:xfrm>
        </p:spPr>
        <p:txBody>
          <a:bodyPr>
            <a:noAutofit/>
          </a:bodyPr>
          <a:lstStyle/>
          <a:p>
            <a:pPr marL="0" indent="0">
              <a:buNone/>
            </a:pPr>
            <a:r>
              <a:rPr lang="en-US" sz="2400" b="1" dirty="0" smtClean="0"/>
              <a:t>TORA</a:t>
            </a:r>
            <a:r>
              <a:rPr lang="en-US" sz="2400" dirty="0" smtClean="0"/>
              <a:t> = </a:t>
            </a:r>
            <a:r>
              <a:rPr lang="en-US" sz="2400" b="1" dirty="0" smtClean="0"/>
              <a:t>5,000 feet</a:t>
            </a:r>
          </a:p>
          <a:p>
            <a:pPr marL="0" indent="0">
              <a:buNone/>
            </a:pPr>
            <a:r>
              <a:rPr lang="en-US" sz="2400" b="1" dirty="0" smtClean="0"/>
              <a:t>TODA</a:t>
            </a:r>
            <a:r>
              <a:rPr lang="en-US" sz="2400" dirty="0" smtClean="0"/>
              <a:t> = </a:t>
            </a:r>
            <a:r>
              <a:rPr lang="en-US" sz="2400" b="1" dirty="0" smtClean="0"/>
              <a:t>5,000</a:t>
            </a:r>
            <a:r>
              <a:rPr lang="en-US" sz="2400" dirty="0" smtClean="0"/>
              <a:t> </a:t>
            </a:r>
            <a:r>
              <a:rPr lang="en-US" sz="2400" b="1" dirty="0" smtClean="0"/>
              <a:t>feet</a:t>
            </a:r>
          </a:p>
          <a:p>
            <a:pPr marL="0" indent="0">
              <a:buNone/>
            </a:pPr>
            <a:r>
              <a:rPr lang="en-US" sz="2400" b="1" dirty="0" smtClean="0"/>
              <a:t>ASDA</a:t>
            </a:r>
            <a:r>
              <a:rPr lang="en-US" sz="2400" dirty="0" smtClean="0"/>
              <a:t> = 5,000 – (1,000 – 400) = </a:t>
            </a:r>
            <a:r>
              <a:rPr lang="en-US" sz="2400" b="1" dirty="0" smtClean="0"/>
              <a:t>4,400</a:t>
            </a:r>
            <a:r>
              <a:rPr lang="en-US" sz="2400" dirty="0" smtClean="0"/>
              <a:t> </a:t>
            </a:r>
            <a:r>
              <a:rPr lang="en-US" sz="2400" b="1" dirty="0" smtClean="0"/>
              <a:t>feet</a:t>
            </a:r>
          </a:p>
          <a:p>
            <a:pPr marL="0" indent="0">
              <a:buNone/>
            </a:pPr>
            <a:r>
              <a:rPr lang="en-US" sz="2400" b="1" dirty="0" smtClean="0"/>
              <a:t>LDA</a:t>
            </a:r>
            <a:r>
              <a:rPr lang="en-US" sz="2400" dirty="0" smtClean="0"/>
              <a:t> = </a:t>
            </a:r>
            <a:r>
              <a:rPr lang="en-US" sz="2400" dirty="0"/>
              <a:t>5,000 – (1,000 – </a:t>
            </a:r>
            <a:r>
              <a:rPr lang="en-US" sz="2400" dirty="0" smtClean="0"/>
              <a:t>400</a:t>
            </a:r>
            <a:r>
              <a:rPr lang="en-US" sz="2400" dirty="0"/>
              <a:t>) = </a:t>
            </a:r>
            <a:r>
              <a:rPr lang="en-US" sz="2400" b="1" dirty="0" smtClean="0"/>
              <a:t>4,400</a:t>
            </a:r>
            <a:r>
              <a:rPr lang="en-US" sz="2400" dirty="0" smtClean="0"/>
              <a:t> </a:t>
            </a:r>
            <a:r>
              <a:rPr lang="en-US" sz="2400" b="1" dirty="0"/>
              <a:t>feet</a:t>
            </a:r>
          </a:p>
        </p:txBody>
      </p:sp>
      <p:sp>
        <p:nvSpPr>
          <p:cNvPr id="5" name="Rectangle 4"/>
          <p:cNvSpPr/>
          <p:nvPr/>
        </p:nvSpPr>
        <p:spPr>
          <a:xfrm>
            <a:off x="1790163" y="4030480"/>
            <a:ext cx="5898525" cy="779807"/>
          </a:xfrm>
          <a:prstGeom prst="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endParaRPr lang="en-US" b="1" dirty="0">
              <a:solidFill>
                <a:schemeClr val="tx1"/>
              </a:solidFill>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988" y="4236824"/>
            <a:ext cx="3052278" cy="444826"/>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1875" r="90313"/>
                    </a14:imgEffect>
                  </a14:imgLayer>
                </a14:imgProps>
              </a:ext>
            </a:extLst>
          </a:blip>
          <a:stretch>
            <a:fillRect/>
          </a:stretch>
        </p:blipFill>
        <p:spPr>
          <a:xfrm>
            <a:off x="0" y="2962141"/>
            <a:ext cx="2743199" cy="3895859"/>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5241296">
            <a:off x="5882997" y="4045233"/>
            <a:ext cx="3428930" cy="994965"/>
          </a:xfrm>
          <a:prstGeom prst="rect">
            <a:avLst/>
          </a:prstGeom>
        </p:spPr>
      </p:pic>
      <p:cxnSp>
        <p:nvCxnSpPr>
          <p:cNvPr id="9" name="Straight Arrow Connector 8"/>
          <p:cNvCxnSpPr>
            <a:stCxn id="6" idx="1"/>
          </p:cNvCxnSpPr>
          <p:nvPr/>
        </p:nvCxnSpPr>
        <p:spPr>
          <a:xfrm flipH="1" flipV="1">
            <a:off x="2086377" y="4456090"/>
            <a:ext cx="785611" cy="3147"/>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15" name="Rectangle 14"/>
          <p:cNvSpPr/>
          <p:nvPr/>
        </p:nvSpPr>
        <p:spPr>
          <a:xfrm>
            <a:off x="5924266" y="4030480"/>
            <a:ext cx="353595" cy="7798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0" name="Straight Arrow Connector 9"/>
          <p:cNvCxnSpPr/>
          <p:nvPr/>
        </p:nvCxnSpPr>
        <p:spPr>
          <a:xfrm flipH="1">
            <a:off x="5893964" y="4453943"/>
            <a:ext cx="1434115" cy="1"/>
          </a:xfrm>
          <a:prstGeom prst="straightConnector1">
            <a:avLst/>
          </a:prstGeom>
          <a:ln w="57150">
            <a:solidFill>
              <a:srgbClr val="FF0000"/>
            </a:solidFill>
            <a:headEnd type="stealth" w="lg" len="lg"/>
            <a:tailEnd type="stealth" w="lg" len="lg"/>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2110681" y="4531584"/>
            <a:ext cx="803425" cy="369332"/>
          </a:xfrm>
          <a:prstGeom prst="rect">
            <a:avLst/>
          </a:prstGeom>
          <a:noFill/>
        </p:spPr>
        <p:txBody>
          <a:bodyPr wrap="none" rtlCol="0">
            <a:spAutoFit/>
          </a:bodyPr>
          <a:lstStyle/>
          <a:p>
            <a:r>
              <a:rPr lang="en-US" b="1" dirty="0" smtClean="0"/>
              <a:t>400 ft.</a:t>
            </a:r>
            <a:endParaRPr lang="en-US" b="1" dirty="0"/>
          </a:p>
        </p:txBody>
      </p:sp>
      <p:sp>
        <p:nvSpPr>
          <p:cNvPr id="12" name="TextBox 11"/>
          <p:cNvSpPr txBox="1"/>
          <p:nvPr/>
        </p:nvSpPr>
        <p:spPr>
          <a:xfrm>
            <a:off x="6277861" y="4486270"/>
            <a:ext cx="803425" cy="369332"/>
          </a:xfrm>
          <a:prstGeom prst="rect">
            <a:avLst/>
          </a:prstGeom>
          <a:noFill/>
        </p:spPr>
        <p:txBody>
          <a:bodyPr wrap="none" rtlCol="0">
            <a:spAutoFit/>
          </a:bodyPr>
          <a:lstStyle/>
          <a:p>
            <a:r>
              <a:rPr lang="en-US" b="1" dirty="0" smtClean="0"/>
              <a:t>900 ft.</a:t>
            </a:r>
            <a:endParaRPr lang="en-US" b="1" dirty="0"/>
          </a:p>
        </p:txBody>
      </p:sp>
      <p:sp>
        <p:nvSpPr>
          <p:cNvPr id="13" name="Right Arrow 12"/>
          <p:cNvSpPr/>
          <p:nvPr/>
        </p:nvSpPr>
        <p:spPr>
          <a:xfrm flipH="1">
            <a:off x="3197718" y="2951642"/>
            <a:ext cx="2696246" cy="88803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tx1"/>
                </a:solidFill>
              </a:rPr>
              <a:t>RWY 27 = 5,000 feet</a:t>
            </a:r>
            <a:endParaRPr lang="en-US" b="1" dirty="0">
              <a:solidFill>
                <a:schemeClr val="tx1"/>
              </a:solidFill>
            </a:endParaRPr>
          </a:p>
        </p:txBody>
      </p:sp>
      <p:sp>
        <p:nvSpPr>
          <p:cNvPr id="16" name="TextBox 15"/>
          <p:cNvSpPr txBox="1"/>
          <p:nvPr/>
        </p:nvSpPr>
        <p:spPr>
          <a:xfrm>
            <a:off x="2778124" y="3961529"/>
            <a:ext cx="803425" cy="369332"/>
          </a:xfrm>
          <a:prstGeom prst="rect">
            <a:avLst/>
          </a:prstGeom>
          <a:noFill/>
        </p:spPr>
        <p:txBody>
          <a:bodyPr wrap="none" rtlCol="0">
            <a:spAutoFit/>
          </a:bodyPr>
          <a:lstStyle/>
          <a:p>
            <a:r>
              <a:rPr lang="en-US" b="1" dirty="0" smtClean="0"/>
              <a:t>500 ft.</a:t>
            </a:r>
            <a:endParaRPr lang="en-US" b="1" dirty="0"/>
          </a:p>
        </p:txBody>
      </p:sp>
      <p:sp>
        <p:nvSpPr>
          <p:cNvPr id="18" name="Rectangle 17"/>
          <p:cNvSpPr/>
          <p:nvPr/>
        </p:nvSpPr>
        <p:spPr>
          <a:xfrm rot="5400000">
            <a:off x="3353465" y="4355691"/>
            <a:ext cx="378990" cy="207092"/>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smtClean="0"/>
              <a:t>9</a:t>
            </a:r>
            <a:endParaRPr lang="en-US" b="1" dirty="0"/>
          </a:p>
        </p:txBody>
      </p:sp>
      <p:cxnSp>
        <p:nvCxnSpPr>
          <p:cNvPr id="17" name="Straight Connector 16"/>
          <p:cNvCxnSpPr/>
          <p:nvPr/>
        </p:nvCxnSpPr>
        <p:spPr>
          <a:xfrm>
            <a:off x="5904464" y="4648732"/>
            <a:ext cx="0" cy="15238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flipH="1">
            <a:off x="2871988" y="4956755"/>
            <a:ext cx="3028114" cy="1"/>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2871988" y="4681650"/>
            <a:ext cx="0" cy="543493"/>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H="1">
            <a:off x="3439414" y="5297450"/>
            <a:ext cx="2465050" cy="0"/>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a:off x="2024654" y="5297450"/>
            <a:ext cx="1414760" cy="0"/>
          </a:xfrm>
          <a:prstGeom prst="straightConnector1">
            <a:avLst/>
          </a:prstGeom>
          <a:ln>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26" name="TextBox 25"/>
          <p:cNvSpPr txBox="1"/>
          <p:nvPr/>
        </p:nvSpPr>
        <p:spPr>
          <a:xfrm>
            <a:off x="2187109" y="5235897"/>
            <a:ext cx="1089850" cy="307777"/>
          </a:xfrm>
          <a:prstGeom prst="rect">
            <a:avLst/>
          </a:prstGeom>
          <a:noFill/>
        </p:spPr>
        <p:txBody>
          <a:bodyPr wrap="none" rtlCol="0">
            <a:spAutoFit/>
          </a:bodyPr>
          <a:lstStyle/>
          <a:p>
            <a:r>
              <a:rPr lang="en-US" sz="1400" dirty="0" smtClean="0"/>
              <a:t>RSA = 1,000’</a:t>
            </a:r>
            <a:endParaRPr lang="en-US" sz="1400" dirty="0"/>
          </a:p>
        </p:txBody>
      </p:sp>
      <p:sp>
        <p:nvSpPr>
          <p:cNvPr id="28" name="TextBox 27"/>
          <p:cNvSpPr txBox="1"/>
          <p:nvPr/>
        </p:nvSpPr>
        <p:spPr>
          <a:xfrm>
            <a:off x="3439414" y="4924295"/>
            <a:ext cx="1797352" cy="307777"/>
          </a:xfrm>
          <a:prstGeom prst="rect">
            <a:avLst/>
          </a:prstGeom>
          <a:noFill/>
        </p:spPr>
        <p:txBody>
          <a:bodyPr wrap="none" rtlCol="0">
            <a:spAutoFit/>
          </a:bodyPr>
          <a:lstStyle/>
          <a:p>
            <a:r>
              <a:rPr lang="en-US" sz="1400" dirty="0" smtClean="0"/>
              <a:t>TORA = TODA = 5,000’</a:t>
            </a:r>
            <a:endParaRPr lang="en-US" sz="1400" dirty="0"/>
          </a:p>
        </p:txBody>
      </p:sp>
      <p:sp>
        <p:nvSpPr>
          <p:cNvPr id="29" name="TextBox 28"/>
          <p:cNvSpPr txBox="1"/>
          <p:nvPr/>
        </p:nvSpPr>
        <p:spPr>
          <a:xfrm>
            <a:off x="3870624" y="5256787"/>
            <a:ext cx="1665392" cy="307777"/>
          </a:xfrm>
          <a:prstGeom prst="rect">
            <a:avLst/>
          </a:prstGeom>
          <a:noFill/>
        </p:spPr>
        <p:txBody>
          <a:bodyPr wrap="none" rtlCol="0">
            <a:spAutoFit/>
          </a:bodyPr>
          <a:lstStyle/>
          <a:p>
            <a:r>
              <a:rPr lang="en-US" sz="1400" dirty="0" smtClean="0"/>
              <a:t>ASDA = LDA = 4,400’</a:t>
            </a:r>
            <a:endParaRPr lang="en-US" sz="1400" dirty="0"/>
          </a:p>
        </p:txBody>
      </p:sp>
      <p:sp>
        <p:nvSpPr>
          <p:cNvPr id="30" name="Cloud Callout 29"/>
          <p:cNvSpPr/>
          <p:nvPr/>
        </p:nvSpPr>
        <p:spPr>
          <a:xfrm>
            <a:off x="6230263" y="362470"/>
            <a:ext cx="2734397" cy="2315916"/>
          </a:xfrm>
          <a:prstGeom prst="cloudCallout">
            <a:avLst>
              <a:gd name="adj1" fmla="val -45232"/>
              <a:gd name="adj2" fmla="val 10118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smtClean="0"/>
          </a:p>
          <a:p>
            <a:pPr algn="ctr"/>
            <a:endParaRPr lang="en-US" sz="1600" dirty="0"/>
          </a:p>
          <a:p>
            <a:pPr algn="ctr"/>
            <a:r>
              <a:rPr lang="en-US" sz="1600" dirty="0" smtClean="0"/>
              <a:t>Should the Runway 27 threshold be displaced to satisfy a RSA of 1,000 feet?</a:t>
            </a:r>
            <a:endParaRPr lang="en-US" sz="1600" dirty="0"/>
          </a:p>
          <a:p>
            <a:pPr algn="ctr"/>
            <a:endParaRPr lang="en-US" sz="1600" dirty="0"/>
          </a:p>
        </p:txBody>
      </p:sp>
    </p:spTree>
    <p:extLst>
      <p:ext uri="{BB962C8B-B14F-4D97-AF65-F5344CB8AC3E}">
        <p14:creationId xmlns:p14="http://schemas.microsoft.com/office/powerpoint/2010/main" val="3780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right)">
                                      <p:cBhvr>
                                        <p:cTn id="10" dur="500"/>
                                        <p:tgtEl>
                                          <p:spTgt spid="28"/>
                                        </p:tgtEl>
                                      </p:cBhvr>
                                    </p:animEffect>
                                  </p:childTnLst>
                                </p:cTn>
                              </p:par>
                              <p:par>
                                <p:cTn id="11" presetID="2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right)">
                                      <p:cBhvr>
                                        <p:cTn id="24" dur="500"/>
                                        <p:tgtEl>
                                          <p:spTgt spid="26"/>
                                        </p:tgtEl>
                                      </p:cBhvr>
                                    </p:animEffect>
                                  </p:childTnLst>
                                </p:cTn>
                              </p:par>
                              <p:par>
                                <p:cTn id="25" presetID="22" presetClass="entr" presetSubtype="2"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Curious Aviation Questions Answered - Flip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1390" y="138111"/>
            <a:ext cx="7886700" cy="776289"/>
          </a:xfrm>
        </p:spPr>
        <p:txBody>
          <a:bodyPr/>
          <a:lstStyle/>
          <a:p>
            <a:pPr algn="r"/>
            <a:r>
              <a:rPr lang="en-US" b="1" dirty="0" smtClean="0">
                <a:solidFill>
                  <a:schemeClr val="bg1"/>
                </a:solidFill>
              </a:rPr>
              <a:t>Questions?</a:t>
            </a:r>
            <a:endParaRPr lang="en-US" b="1" dirty="0">
              <a:solidFill>
                <a:schemeClr val="bg1"/>
              </a:solidFill>
            </a:endParaRPr>
          </a:p>
        </p:txBody>
      </p:sp>
    </p:spTree>
    <p:extLst>
      <p:ext uri="{BB962C8B-B14F-4D97-AF65-F5344CB8AC3E}">
        <p14:creationId xmlns:p14="http://schemas.microsoft.com/office/powerpoint/2010/main" val="509742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692" y="702129"/>
            <a:ext cx="3644615" cy="5202820"/>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334666" y="1263476"/>
            <a:ext cx="8543117" cy="1863525"/>
          </a:xfrm>
          <a:prstGeom prst="wedgeRectCallout">
            <a:avLst>
              <a:gd name="adj1" fmla="val -16451"/>
              <a:gd name="adj2" fmla="val 105003"/>
            </a:avLst>
          </a:prstGeom>
          <a:blipFill>
            <a:blip r:embed="rId3"/>
            <a:stretch>
              <a:fillRect/>
            </a:stretch>
          </a:blipFill>
          <a:ln w="38100"/>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513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51" y="342977"/>
            <a:ext cx="7886700" cy="933473"/>
          </a:xfrm>
        </p:spPr>
        <p:txBody>
          <a:bodyPr/>
          <a:lstStyle/>
          <a:p>
            <a:r>
              <a:rPr lang="en-US" b="1" dirty="0" smtClean="0"/>
              <a:t>Declared Distances</a:t>
            </a:r>
            <a:endParaRPr lang="en-US" b="1" dirty="0"/>
          </a:p>
        </p:txBody>
      </p:sp>
      <p:pic>
        <p:nvPicPr>
          <p:cNvPr id="4" name="Picture 3"/>
          <p:cNvPicPr>
            <a:picLocks noChangeAspect="1"/>
          </p:cNvPicPr>
          <p:nvPr/>
        </p:nvPicPr>
        <p:blipFill>
          <a:blip r:embed="rId3"/>
          <a:stretch>
            <a:fillRect/>
          </a:stretch>
        </p:blipFill>
        <p:spPr>
          <a:xfrm>
            <a:off x="0" y="2016285"/>
            <a:ext cx="9144000" cy="3450134"/>
          </a:xfrm>
          <a:prstGeom prst="rect">
            <a:avLst/>
          </a:prstGeom>
        </p:spPr>
      </p:pic>
      <p:sp>
        <p:nvSpPr>
          <p:cNvPr id="5" name="TextBox 4"/>
          <p:cNvSpPr txBox="1"/>
          <p:nvPr/>
        </p:nvSpPr>
        <p:spPr>
          <a:xfrm>
            <a:off x="537351" y="1082812"/>
            <a:ext cx="7886700" cy="707886"/>
          </a:xfrm>
          <a:prstGeom prst="rect">
            <a:avLst/>
          </a:prstGeom>
          <a:noFill/>
        </p:spPr>
        <p:txBody>
          <a:bodyPr wrap="square" rtlCol="0">
            <a:spAutoFit/>
          </a:bodyPr>
          <a:lstStyle/>
          <a:p>
            <a:r>
              <a:rPr lang="en-US" sz="2000" i="1" dirty="0" smtClean="0"/>
              <a:t>The distances declared available for an aircraft’s takeoff run, takeoff distance, accelerate-stop distance, and landing distance requirements. </a:t>
            </a:r>
            <a:endParaRPr lang="en-US" sz="2000" i="1" dirty="0"/>
          </a:p>
        </p:txBody>
      </p:sp>
    </p:spTree>
    <p:extLst>
      <p:ext uri="{BB962C8B-B14F-4D97-AF65-F5344CB8AC3E}">
        <p14:creationId xmlns:p14="http://schemas.microsoft.com/office/powerpoint/2010/main" val="2075059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347001" y="1120496"/>
            <a:ext cx="5977890" cy="2485689"/>
          </a:xfrm>
        </p:spPr>
        <p:txBody>
          <a:bodyPr>
            <a:noAutofit/>
          </a:bodyPr>
          <a:lstStyle/>
          <a:p>
            <a:pPr lvl="1"/>
            <a:endParaRPr lang="en-US" sz="2000" dirty="0" smtClean="0"/>
          </a:p>
          <a:p>
            <a:pPr lvl="1"/>
            <a:endParaRPr lang="en-US" sz="2000" dirty="0"/>
          </a:p>
          <a:p>
            <a:pPr lvl="1"/>
            <a:r>
              <a:rPr lang="en-US" sz="2000" dirty="0" smtClean="0"/>
              <a:t>Takeoff </a:t>
            </a:r>
            <a:r>
              <a:rPr lang="en-US" sz="2000" dirty="0"/>
              <a:t>Runway Available (TORA)</a:t>
            </a:r>
          </a:p>
          <a:p>
            <a:pPr lvl="1"/>
            <a:r>
              <a:rPr lang="en-US" sz="2000" dirty="0"/>
              <a:t>Takeoff Distance Available (TODA)</a:t>
            </a:r>
          </a:p>
          <a:p>
            <a:pPr lvl="1"/>
            <a:r>
              <a:rPr lang="en-US" sz="2000" dirty="0"/>
              <a:t>Accelerate Stop Distance Available (ASDA)</a:t>
            </a:r>
          </a:p>
          <a:p>
            <a:pPr lvl="1"/>
            <a:endParaRPr lang="en-US" sz="1400" dirty="0"/>
          </a:p>
        </p:txBody>
      </p:sp>
      <p:sp>
        <p:nvSpPr>
          <p:cNvPr id="3" name="Rectangle 2"/>
          <p:cNvSpPr/>
          <p:nvPr/>
        </p:nvSpPr>
        <p:spPr>
          <a:xfrm>
            <a:off x="824372" y="1832982"/>
            <a:ext cx="7680960" cy="10219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331" y="4159263"/>
            <a:ext cx="7680960" cy="396241"/>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247534" y="2173498"/>
            <a:ext cx="2257798" cy="369332"/>
          </a:xfrm>
          <a:prstGeom prst="rect">
            <a:avLst/>
          </a:prstGeom>
          <a:noFill/>
        </p:spPr>
        <p:txBody>
          <a:bodyPr wrap="none" rtlCol="0">
            <a:spAutoFit/>
          </a:bodyPr>
          <a:lstStyle/>
          <a:p>
            <a:r>
              <a:rPr lang="en-US" i="1" dirty="0" smtClean="0">
                <a:solidFill>
                  <a:srgbClr val="C00000"/>
                </a:solidFill>
              </a:rPr>
              <a:t>TAKEOFF OPERATIONS</a:t>
            </a:r>
            <a:endParaRPr lang="en-US" i="1" dirty="0">
              <a:solidFill>
                <a:srgbClr val="C00000"/>
              </a:solidFill>
            </a:endParaRPr>
          </a:p>
        </p:txBody>
      </p:sp>
      <p:sp>
        <p:nvSpPr>
          <p:cNvPr id="10" name="TextBox 9"/>
          <p:cNvSpPr txBox="1"/>
          <p:nvPr/>
        </p:nvSpPr>
        <p:spPr>
          <a:xfrm>
            <a:off x="5865001" y="4167849"/>
            <a:ext cx="2517290" cy="369332"/>
          </a:xfrm>
          <a:prstGeom prst="rect">
            <a:avLst/>
          </a:prstGeom>
          <a:noFill/>
        </p:spPr>
        <p:txBody>
          <a:bodyPr wrap="square" rtlCol="0">
            <a:spAutoFit/>
          </a:bodyPr>
          <a:lstStyle/>
          <a:p>
            <a:pPr algn="r"/>
            <a:r>
              <a:rPr lang="en-US" i="1" dirty="0" smtClean="0">
                <a:solidFill>
                  <a:srgbClr val="C00000"/>
                </a:solidFill>
              </a:rPr>
              <a:t>ARRIVAL OPERATIONS</a:t>
            </a:r>
            <a:endParaRPr lang="en-US" i="1" dirty="0">
              <a:solidFill>
                <a:srgbClr val="C00000"/>
              </a:solidFill>
            </a:endParaRPr>
          </a:p>
        </p:txBody>
      </p:sp>
      <p:pic>
        <p:nvPicPr>
          <p:cNvPr id="1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170615" y="3029213"/>
            <a:ext cx="2872291" cy="4116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a:stCxn id="15" idx="3"/>
          </p:cNvCxnSpPr>
          <p:nvPr/>
        </p:nvCxnSpPr>
        <p:spPr>
          <a:xfrm>
            <a:off x="3170615" y="3235060"/>
            <a:ext cx="0" cy="707584"/>
          </a:xfrm>
          <a:prstGeom prst="line">
            <a:avLst/>
          </a:prstGeom>
          <a:ln/>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3325928" y="3573312"/>
            <a:ext cx="2998963" cy="369332"/>
          </a:xfrm>
          <a:prstGeom prst="rect">
            <a:avLst/>
          </a:prstGeom>
          <a:noFill/>
        </p:spPr>
        <p:txBody>
          <a:bodyPr wrap="none" rtlCol="0">
            <a:spAutoFit/>
          </a:bodyPr>
          <a:lstStyle/>
          <a:p>
            <a:r>
              <a:rPr lang="en-US" b="1" dirty="0" smtClean="0">
                <a:solidFill>
                  <a:srgbClr val="0070C0"/>
                </a:solidFill>
              </a:rPr>
              <a:t>Start of TORA, TODA, &amp; ASDA</a:t>
            </a:r>
            <a:endParaRPr lang="en-US" sz="1400" b="1" dirty="0">
              <a:solidFill>
                <a:srgbClr val="0070C0"/>
              </a:solidFill>
            </a:endParaRPr>
          </a:p>
        </p:txBody>
      </p:sp>
      <p:cxnSp>
        <p:nvCxnSpPr>
          <p:cNvPr id="21" name="Straight Arrow Connector 20"/>
          <p:cNvCxnSpPr/>
          <p:nvPr/>
        </p:nvCxnSpPr>
        <p:spPr>
          <a:xfrm flipH="1">
            <a:off x="3170614" y="3757978"/>
            <a:ext cx="23297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pic>
        <p:nvPicPr>
          <p:cNvPr id="25" name="Picture 2" descr="Image result for runwa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48444" y="4865390"/>
            <a:ext cx="3393366" cy="4863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306" y="4865390"/>
            <a:ext cx="3401976" cy="495789"/>
          </a:xfrm>
          <a:prstGeom prst="rect">
            <a:avLst/>
          </a:prstGeom>
        </p:spPr>
      </p:pic>
      <p:cxnSp>
        <p:nvCxnSpPr>
          <p:cNvPr id="27" name="Straight Connector 26"/>
          <p:cNvCxnSpPr/>
          <p:nvPr/>
        </p:nvCxnSpPr>
        <p:spPr>
          <a:xfrm>
            <a:off x="1148443" y="5101733"/>
            <a:ext cx="1" cy="632505"/>
          </a:xfrm>
          <a:prstGeom prst="line">
            <a:avLst/>
          </a:prstGeom>
          <a:ln/>
        </p:spPr>
        <p:style>
          <a:lnRef idx="3">
            <a:schemeClr val="accent1"/>
          </a:lnRef>
          <a:fillRef idx="0">
            <a:schemeClr val="accent1"/>
          </a:fillRef>
          <a:effectRef idx="2">
            <a:schemeClr val="accent1"/>
          </a:effectRef>
          <a:fontRef idx="minor">
            <a:schemeClr val="tx1"/>
          </a:fontRef>
        </p:style>
      </p:cxnSp>
      <p:sp>
        <p:nvSpPr>
          <p:cNvPr id="28" name="TextBox 27"/>
          <p:cNvSpPr txBox="1"/>
          <p:nvPr/>
        </p:nvSpPr>
        <p:spPr>
          <a:xfrm>
            <a:off x="1303757" y="5364906"/>
            <a:ext cx="1327992" cy="369332"/>
          </a:xfrm>
          <a:prstGeom prst="rect">
            <a:avLst/>
          </a:prstGeom>
          <a:noFill/>
        </p:spPr>
        <p:txBody>
          <a:bodyPr wrap="none" rtlCol="0">
            <a:spAutoFit/>
          </a:bodyPr>
          <a:lstStyle/>
          <a:p>
            <a:r>
              <a:rPr lang="en-US" b="1" dirty="0" smtClean="0">
                <a:solidFill>
                  <a:srgbClr val="0070C0"/>
                </a:solidFill>
              </a:rPr>
              <a:t>Start of LDA</a:t>
            </a:r>
            <a:endParaRPr lang="en-US" sz="1400" b="1" dirty="0">
              <a:solidFill>
                <a:srgbClr val="0070C0"/>
              </a:solidFill>
            </a:endParaRPr>
          </a:p>
        </p:txBody>
      </p:sp>
      <p:cxnSp>
        <p:nvCxnSpPr>
          <p:cNvPr id="29" name="Straight Arrow Connector 28"/>
          <p:cNvCxnSpPr/>
          <p:nvPr/>
        </p:nvCxnSpPr>
        <p:spPr>
          <a:xfrm flipH="1">
            <a:off x="1148443" y="5549572"/>
            <a:ext cx="23297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66502" y="5101733"/>
            <a:ext cx="0" cy="569332"/>
          </a:xfrm>
          <a:prstGeom prst="line">
            <a:avLst/>
          </a:prstGeom>
          <a:ln/>
        </p:spPr>
        <p:style>
          <a:lnRef idx="3">
            <a:schemeClr val="accent1"/>
          </a:lnRef>
          <a:fillRef idx="0">
            <a:schemeClr val="accent1"/>
          </a:fillRef>
          <a:effectRef idx="2">
            <a:schemeClr val="accent1"/>
          </a:effectRef>
          <a:fontRef idx="minor">
            <a:schemeClr val="tx1"/>
          </a:fontRef>
        </p:style>
      </p:cxnSp>
      <p:sp>
        <p:nvSpPr>
          <p:cNvPr id="31" name="TextBox 30"/>
          <p:cNvSpPr txBox="1"/>
          <p:nvPr/>
        </p:nvSpPr>
        <p:spPr>
          <a:xfrm>
            <a:off x="5421815" y="5351316"/>
            <a:ext cx="1327992" cy="369332"/>
          </a:xfrm>
          <a:prstGeom prst="rect">
            <a:avLst/>
          </a:prstGeom>
          <a:noFill/>
        </p:spPr>
        <p:txBody>
          <a:bodyPr wrap="none" rtlCol="0">
            <a:spAutoFit/>
          </a:bodyPr>
          <a:lstStyle/>
          <a:p>
            <a:r>
              <a:rPr lang="en-US" b="1" dirty="0" smtClean="0">
                <a:solidFill>
                  <a:srgbClr val="0070C0"/>
                </a:solidFill>
              </a:rPr>
              <a:t>Start of LDA</a:t>
            </a:r>
            <a:endParaRPr lang="en-US" sz="1400" b="1" dirty="0">
              <a:solidFill>
                <a:srgbClr val="0070C0"/>
              </a:solidFill>
            </a:endParaRPr>
          </a:p>
        </p:txBody>
      </p:sp>
      <p:cxnSp>
        <p:nvCxnSpPr>
          <p:cNvPr id="32" name="Straight Arrow Connector 31"/>
          <p:cNvCxnSpPr/>
          <p:nvPr/>
        </p:nvCxnSpPr>
        <p:spPr>
          <a:xfrm flipH="1">
            <a:off x="5266501" y="5535982"/>
            <a:ext cx="232971" cy="0"/>
          </a:xfrm>
          <a:prstGeom prst="straightConnector1">
            <a:avLst/>
          </a:prstGeom>
          <a:ln>
            <a:tailEnd type="arrow"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9250" y="977946"/>
            <a:ext cx="1678408" cy="738664"/>
          </a:xfrm>
          <a:prstGeom prst="rect">
            <a:avLst/>
          </a:prstGeom>
          <a:noFill/>
        </p:spPr>
        <p:txBody>
          <a:bodyPr wrap="none" rtlCol="0">
            <a:spAutoFit/>
          </a:bodyPr>
          <a:lstStyle/>
          <a:p>
            <a:r>
              <a:rPr lang="en-US" sz="2400" dirty="0"/>
              <a:t>Consists of: </a:t>
            </a:r>
          </a:p>
          <a:p>
            <a:endParaRPr lang="en-US" dirty="0"/>
          </a:p>
        </p:txBody>
      </p:sp>
      <p:sp>
        <p:nvSpPr>
          <p:cNvPr id="20" name="Title 1"/>
          <p:cNvSpPr>
            <a:spLocks noGrp="1"/>
          </p:cNvSpPr>
          <p:nvPr>
            <p:ph type="title"/>
          </p:nvPr>
        </p:nvSpPr>
        <p:spPr>
          <a:xfrm>
            <a:off x="618632" y="331215"/>
            <a:ext cx="7886700" cy="933473"/>
          </a:xfrm>
        </p:spPr>
        <p:txBody>
          <a:bodyPr/>
          <a:lstStyle/>
          <a:p>
            <a:r>
              <a:rPr lang="en-US" b="1" dirty="0" smtClean="0"/>
              <a:t>Declared Distances</a:t>
            </a:r>
            <a:endParaRPr lang="en-US" b="1" dirty="0"/>
          </a:p>
        </p:txBody>
      </p:sp>
      <p:sp>
        <p:nvSpPr>
          <p:cNvPr id="22" name="Content Placeholder 4"/>
          <p:cNvSpPr>
            <a:spLocks noGrp="1"/>
          </p:cNvSpPr>
          <p:nvPr>
            <p:ph sz="half" idx="2"/>
          </p:nvPr>
        </p:nvSpPr>
        <p:spPr>
          <a:xfrm>
            <a:off x="294221" y="3870970"/>
            <a:ext cx="5977890" cy="963090"/>
          </a:xfrm>
        </p:spPr>
        <p:txBody>
          <a:bodyPr>
            <a:noAutofit/>
          </a:bodyPr>
          <a:lstStyle/>
          <a:p>
            <a:pPr lvl="1"/>
            <a:endParaRPr lang="en-US" sz="2000" dirty="0"/>
          </a:p>
          <a:p>
            <a:pPr lvl="1"/>
            <a:r>
              <a:rPr lang="en-US" sz="2000" dirty="0" smtClean="0"/>
              <a:t>Landing </a:t>
            </a:r>
            <a:r>
              <a:rPr lang="en-US" sz="2000" dirty="0"/>
              <a:t>Distance Available (LDA)</a:t>
            </a:r>
            <a:endParaRPr lang="en-US" sz="1400" dirty="0"/>
          </a:p>
        </p:txBody>
      </p:sp>
    </p:spTree>
    <p:extLst>
      <p:ext uri="{BB962C8B-B14F-4D97-AF65-F5344CB8AC3E}">
        <p14:creationId xmlns:p14="http://schemas.microsoft.com/office/powerpoint/2010/main" val="32274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par>
                                <p:cTn id="26" presetID="6" presetClass="entr" presetSubtype="16"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circle(in)">
                                      <p:cBhvr>
                                        <p:cTn id="37" dur="20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8" grpId="0"/>
      <p:bldP spid="31" grpId="0"/>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a:t>
            </a:r>
            <a:r>
              <a:rPr lang="en-US" b="1" dirty="0" smtClean="0"/>
              <a:t>ake</a:t>
            </a:r>
            <a:r>
              <a:rPr lang="en-US" b="1" dirty="0" smtClean="0">
                <a:solidFill>
                  <a:srgbClr val="0070C0"/>
                </a:solidFill>
              </a:rPr>
              <a:t>O</a:t>
            </a:r>
            <a:r>
              <a:rPr lang="en-US" b="1" dirty="0" smtClean="0"/>
              <a:t>ff </a:t>
            </a:r>
            <a:r>
              <a:rPr lang="en-US" b="1" dirty="0" smtClean="0">
                <a:solidFill>
                  <a:srgbClr val="0070C0"/>
                </a:solidFill>
              </a:rPr>
              <a:t>R</a:t>
            </a:r>
            <a:r>
              <a:rPr lang="en-US" b="1" dirty="0" smtClean="0"/>
              <a:t>un </a:t>
            </a:r>
            <a:r>
              <a:rPr lang="en-US" b="1" dirty="0" smtClean="0">
                <a:solidFill>
                  <a:srgbClr val="0070C0"/>
                </a:solidFill>
              </a:rPr>
              <a:t>A</a:t>
            </a:r>
            <a:r>
              <a:rPr lang="en-US" b="1" dirty="0" smtClean="0"/>
              <a:t>vailable (TORA)</a:t>
            </a:r>
            <a:endParaRPr lang="en-US" b="1" dirty="0"/>
          </a:p>
        </p:txBody>
      </p:sp>
      <p:sp>
        <p:nvSpPr>
          <p:cNvPr id="3" name="Content Placeholder 2"/>
          <p:cNvSpPr>
            <a:spLocks noGrp="1"/>
          </p:cNvSpPr>
          <p:nvPr>
            <p:ph sz="half" idx="1"/>
          </p:nvPr>
        </p:nvSpPr>
        <p:spPr>
          <a:xfrm>
            <a:off x="628650" y="1308267"/>
            <a:ext cx="8032750" cy="4351338"/>
          </a:xfrm>
        </p:spPr>
        <p:txBody>
          <a:bodyPr/>
          <a:lstStyle/>
          <a:p>
            <a:pPr marL="0" indent="0">
              <a:buNone/>
            </a:pPr>
            <a:r>
              <a:rPr lang="en-US" i="1" dirty="0" smtClean="0"/>
              <a:t>The runway length declared available for the </a:t>
            </a:r>
            <a:r>
              <a:rPr lang="en-US" b="1" i="1" u="sng" dirty="0" smtClean="0">
                <a:solidFill>
                  <a:srgbClr val="C00000"/>
                </a:solidFill>
              </a:rPr>
              <a:t>ground run</a:t>
            </a:r>
            <a:r>
              <a:rPr lang="en-US" i="1" dirty="0" smtClean="0"/>
              <a:t> of the airplane. </a:t>
            </a:r>
          </a:p>
          <a:p>
            <a:pPr marL="0" indent="0">
              <a:buNone/>
            </a:pPr>
            <a:endParaRPr lang="en-US" sz="600" i="1" dirty="0" smtClean="0"/>
          </a:p>
          <a:p>
            <a:pPr lvl="1">
              <a:spcBef>
                <a:spcPts val="450"/>
              </a:spcBef>
              <a:spcAft>
                <a:spcPts val="900"/>
              </a:spcAft>
            </a:pPr>
            <a:r>
              <a:rPr lang="en-US" sz="2800" i="1" dirty="0"/>
              <a:t>TORA does not exceed the length of the runway</a:t>
            </a:r>
          </a:p>
          <a:p>
            <a:pPr lvl="1">
              <a:spcBef>
                <a:spcPts val="450"/>
              </a:spcBef>
              <a:spcAft>
                <a:spcPts val="900"/>
              </a:spcAft>
            </a:pPr>
            <a:r>
              <a:rPr lang="en-US" sz="2800" i="1" dirty="0"/>
              <a:t>TORA does not exceed the length of the TODA</a:t>
            </a:r>
          </a:p>
          <a:p>
            <a:pPr marL="0" indent="0">
              <a:buNone/>
            </a:pPr>
            <a:endParaRPr lang="en-US" i="1" dirty="0"/>
          </a:p>
        </p:txBody>
      </p:sp>
      <p:sp>
        <p:nvSpPr>
          <p:cNvPr id="5" name="Rectangle 4"/>
          <p:cNvSpPr/>
          <p:nvPr/>
        </p:nvSpPr>
        <p:spPr>
          <a:xfrm>
            <a:off x="1046922" y="4572000"/>
            <a:ext cx="6944139" cy="132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descr="Airplane Side View Png Clipart (#2190423)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95" b="89744" l="7500" r="91310">
                        <a14:foregroundMark x1="17381" y1="54579" x2="17381" y2="54579"/>
                        <a14:foregroundMark x1="20238" y1="50549" x2="20238" y2="50549"/>
                        <a14:foregroundMark x1="26429" y1="50916" x2="26429" y2="50916"/>
                        <a14:foregroundMark x1="30714" y1="50549" x2="30714" y2="50549"/>
                        <a14:foregroundMark x1="36310" y1="52015" x2="36310" y2="52015"/>
                        <a14:foregroundMark x1="40476" y1="51282" x2="40476" y2="51282"/>
                        <a14:foregroundMark x1="43810" y1="51282" x2="43810" y2="51282"/>
                        <a14:foregroundMark x1="44286" y1="50549" x2="44286" y2="50549"/>
                        <a14:foregroundMark x1="47619" y1="50549" x2="47619" y2="50549"/>
                        <a14:foregroundMark x1="49167" y1="49817" x2="49167" y2="49817"/>
                        <a14:foregroundMark x1="50119" y1="49817" x2="50476" y2="49817"/>
                        <a14:foregroundMark x1="51429" y1="49817" x2="51429" y2="49817"/>
                        <a14:foregroundMark x1="51667" y1="49817" x2="51905" y2="49817"/>
                        <a14:foregroundMark x1="54524" y1="50183" x2="54524" y2="50183"/>
                        <a14:foregroundMark x1="54762" y1="50183" x2="54762" y2="50183"/>
                        <a14:foregroundMark x1="55833" y1="50183" x2="56667" y2="50183"/>
                        <a14:foregroundMark x1="57857" y1="50183" x2="58095" y2="50183"/>
                        <a14:foregroundMark x1="58095" y1="50183" x2="58095" y2="50183"/>
                        <a14:foregroundMark x1="58333" y1="50183" x2="58571" y2="50183"/>
                        <a14:foregroundMark x1="62143" y1="50183" x2="62143" y2="50183"/>
                        <a14:foregroundMark x1="62381" y1="50183" x2="62619" y2="49817"/>
                        <a14:foregroundMark x1="63571" y1="49817" x2="64286" y2="49817"/>
                        <a14:foregroundMark x1="65238" y1="49817" x2="65238" y2="49817"/>
                        <a14:foregroundMark x1="65476" y1="49817" x2="65833" y2="49817"/>
                        <a14:foregroundMark x1="66190" y1="49817" x2="66548" y2="49817"/>
                        <a14:foregroundMark x1="67143" y1="50183" x2="67143" y2="50183"/>
                        <a14:foregroundMark x1="67500" y1="50183" x2="67738" y2="50183"/>
                        <a14:foregroundMark x1="67857" y1="50183" x2="68095" y2="50183"/>
                        <a14:foregroundMark x1="68452" y1="50549" x2="68452" y2="50549"/>
                        <a14:foregroundMark x1="68571" y1="50549" x2="68571" y2="50549"/>
                        <a14:foregroundMark x1="69286" y1="50916" x2="69524" y2="51282"/>
                        <a14:foregroundMark x1="70000" y1="52015" x2="70000" y2="52015"/>
                        <a14:foregroundMark x1="41429" y1="56777" x2="41429" y2="56777"/>
                        <a14:foregroundMark x1="40595" y1="57143" x2="38333" y2="57875"/>
                        <a14:foregroundMark x1="37619" y1="57875" x2="37619" y2="57875"/>
                        <a14:foregroundMark x1="34286" y1="58242" x2="34286" y2="58242"/>
                        <a14:foregroundMark x1="33095" y1="58242" x2="33095" y2="58242"/>
                        <a14:foregroundMark x1="31667" y1="58242" x2="30714" y2="58242"/>
                        <a14:foregroundMark x1="29167" y1="58242" x2="28929" y2="58242"/>
                        <a14:foregroundMark x1="27857" y1="58242" x2="27381" y2="58242"/>
                        <a14:foregroundMark x1="25714" y1="57509" x2="25476" y2="57509"/>
                        <a14:foregroundMark x1="25238" y1="57509" x2="24048" y2="57509"/>
                        <a14:foregroundMark x1="21190" y1="57143" x2="21190" y2="57143"/>
                        <a14:foregroundMark x1="21190" y1="56777" x2="21190" y2="56777"/>
                        <a14:foregroundMark x1="19405" y1="56777" x2="19405" y2="56777"/>
                        <a14:foregroundMark x1="17262" y1="56777" x2="17262" y2="56777"/>
                        <a14:foregroundMark x1="16190" y1="56777" x2="16190" y2="56777"/>
                        <a14:foregroundMark x1="13810" y1="57143" x2="13810" y2="57143"/>
                        <a14:foregroundMark x1="41548" y1="68498" x2="41548" y2="68498"/>
                        <a14:foregroundMark x1="41786" y1="69231" x2="41786" y2="69231"/>
                        <a14:foregroundMark x1="44762" y1="70330" x2="44762" y2="70330"/>
                        <a14:foregroundMark x1="44762" y1="68132" x2="44762" y2="68132"/>
                        <a14:foregroundMark x1="39048" y1="52747" x2="39048" y2="52747"/>
                        <a14:foregroundMark x1="39048" y1="52747" x2="35714" y2="52381"/>
                        <a14:foregroundMark x1="35000" y1="52015" x2="35000" y2="52015"/>
                        <a14:foregroundMark x1="35000" y1="52015" x2="35000" y2="52015"/>
                        <a14:foregroundMark x1="33333" y1="52015" x2="32619" y2="52381"/>
                        <a14:foregroundMark x1="30714" y1="52381" x2="30714" y2="52381"/>
                        <a14:foregroundMark x1="30714" y1="52381" x2="30714" y2="52381"/>
                        <a14:foregroundMark x1="30357" y1="52381" x2="28810" y2="52747"/>
                        <a14:foregroundMark x1="28095" y1="52747" x2="27619" y2="52747"/>
                        <a14:foregroundMark x1="26310" y1="52747" x2="26310" y2="52747"/>
                        <a14:foregroundMark x1="23214" y1="50916" x2="23214" y2="50916"/>
                        <a14:foregroundMark x1="13810" y1="54579" x2="13810" y2="54579"/>
                        <a14:foregroundMark x1="46667" y1="72527" x2="46667" y2="72527"/>
                        <a14:foregroundMark x1="45357" y1="81685" x2="45357" y2="81685"/>
                        <a14:foregroundMark x1="15476" y1="72161" x2="15476" y2="72161"/>
                        <a14:foregroundMark x1="45476" y1="78755" x2="45476" y2="78755"/>
                        <a14:foregroundMark x1="45476" y1="76557" x2="45476" y2="765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49942" y="4130284"/>
            <a:ext cx="1568045" cy="4998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1045733" y="4168425"/>
            <a:ext cx="1189" cy="11243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045733" y="4889021"/>
            <a:ext cx="6944139"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3"/>
          </p:cNvCxnSpPr>
          <p:nvPr/>
        </p:nvCxnSpPr>
        <p:spPr>
          <a:xfrm>
            <a:off x="7991061" y="4638261"/>
            <a:ext cx="0" cy="733839"/>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2621193" y="4951231"/>
            <a:ext cx="3793218" cy="461665"/>
          </a:xfrm>
          <a:prstGeom prst="rect">
            <a:avLst/>
          </a:prstGeom>
          <a:noFill/>
        </p:spPr>
        <p:txBody>
          <a:bodyPr wrap="none" rtlCol="0">
            <a:spAutoFit/>
          </a:bodyPr>
          <a:lstStyle/>
          <a:p>
            <a:r>
              <a:rPr lang="en-US" sz="2400" dirty="0" smtClean="0"/>
              <a:t>Takeoff Run Available (TORA)</a:t>
            </a:r>
            <a:endParaRPr lang="en-US" sz="2400" dirty="0"/>
          </a:p>
        </p:txBody>
      </p:sp>
    </p:spTree>
    <p:extLst>
      <p:ext uri="{BB962C8B-B14F-4D97-AF65-F5344CB8AC3E}">
        <p14:creationId xmlns:p14="http://schemas.microsoft.com/office/powerpoint/2010/main" val="760931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T</a:t>
            </a:r>
            <a:r>
              <a:rPr lang="en-US" b="1" dirty="0" smtClean="0"/>
              <a:t>ake</a:t>
            </a:r>
            <a:r>
              <a:rPr lang="en-US" b="1" dirty="0" smtClean="0">
                <a:solidFill>
                  <a:srgbClr val="0070C0"/>
                </a:solidFill>
              </a:rPr>
              <a:t>O</a:t>
            </a:r>
            <a:r>
              <a:rPr lang="en-US" b="1" dirty="0" smtClean="0"/>
              <a:t>ff </a:t>
            </a:r>
            <a:r>
              <a:rPr lang="en-US" b="1" dirty="0" smtClean="0">
                <a:solidFill>
                  <a:srgbClr val="0070C0"/>
                </a:solidFill>
              </a:rPr>
              <a:t>D</a:t>
            </a:r>
            <a:r>
              <a:rPr lang="en-US" b="1" dirty="0" smtClean="0"/>
              <a:t>istance </a:t>
            </a:r>
            <a:r>
              <a:rPr lang="en-US" b="1" dirty="0" smtClean="0">
                <a:solidFill>
                  <a:srgbClr val="0070C0"/>
                </a:solidFill>
              </a:rPr>
              <a:t>A</a:t>
            </a:r>
            <a:r>
              <a:rPr lang="en-US" b="1" dirty="0" smtClean="0"/>
              <a:t>vailable (TODA)</a:t>
            </a:r>
            <a:endParaRPr lang="en-US" b="1" dirty="0"/>
          </a:p>
        </p:txBody>
      </p:sp>
      <p:sp>
        <p:nvSpPr>
          <p:cNvPr id="3" name="Content Placeholder 2"/>
          <p:cNvSpPr>
            <a:spLocks noGrp="1"/>
          </p:cNvSpPr>
          <p:nvPr>
            <p:ph sz="half" idx="1"/>
          </p:nvPr>
        </p:nvSpPr>
        <p:spPr>
          <a:xfrm>
            <a:off x="628650" y="1376567"/>
            <a:ext cx="7981950" cy="4351338"/>
          </a:xfrm>
        </p:spPr>
        <p:txBody>
          <a:bodyPr/>
          <a:lstStyle/>
          <a:p>
            <a:pPr marL="0" indent="0">
              <a:buNone/>
            </a:pPr>
            <a:r>
              <a:rPr lang="en-US" i="1" dirty="0" smtClean="0"/>
              <a:t>The length of the Takeoff Run plus the length of the clearway, if provided. </a:t>
            </a:r>
          </a:p>
          <a:p>
            <a:pPr marL="0" indent="0">
              <a:buNone/>
            </a:pPr>
            <a:endParaRPr lang="en-US" sz="600" i="1" dirty="0" smtClean="0"/>
          </a:p>
          <a:p>
            <a:pPr marL="0" indent="0" algn="ctr">
              <a:buNone/>
            </a:pPr>
            <a:r>
              <a:rPr lang="en-US" i="1" dirty="0" smtClean="0"/>
              <a:t>TODA = TORA + Clearway</a:t>
            </a:r>
            <a:endParaRPr lang="en-US" i="1" dirty="0"/>
          </a:p>
        </p:txBody>
      </p:sp>
      <p:sp>
        <p:nvSpPr>
          <p:cNvPr id="5" name="Rectangle 4"/>
          <p:cNvSpPr/>
          <p:nvPr/>
        </p:nvSpPr>
        <p:spPr>
          <a:xfrm>
            <a:off x="734102" y="3789948"/>
            <a:ext cx="5899978" cy="132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descr="Airplane Side View Png Clipart (#2190423) - Pi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95" b="89744" l="7500" r="91310">
                        <a14:foregroundMark x1="17381" y1="54579" x2="17381" y2="54579"/>
                        <a14:foregroundMark x1="20238" y1="50549" x2="20238" y2="50549"/>
                        <a14:foregroundMark x1="26429" y1="50916" x2="26429" y2="50916"/>
                        <a14:foregroundMark x1="30714" y1="50549" x2="30714" y2="50549"/>
                        <a14:foregroundMark x1="36310" y1="52015" x2="36310" y2="52015"/>
                        <a14:foregroundMark x1="40476" y1="51282" x2="40476" y2="51282"/>
                        <a14:foregroundMark x1="43810" y1="51282" x2="43810" y2="51282"/>
                        <a14:foregroundMark x1="44286" y1="50549" x2="44286" y2="50549"/>
                        <a14:foregroundMark x1="47619" y1="50549" x2="47619" y2="50549"/>
                        <a14:foregroundMark x1="49167" y1="49817" x2="49167" y2="49817"/>
                        <a14:foregroundMark x1="50119" y1="49817" x2="50476" y2="49817"/>
                        <a14:foregroundMark x1="51429" y1="49817" x2="51429" y2="49817"/>
                        <a14:foregroundMark x1="51667" y1="49817" x2="51905" y2="49817"/>
                        <a14:foregroundMark x1="54524" y1="50183" x2="54524" y2="50183"/>
                        <a14:foregroundMark x1="54762" y1="50183" x2="54762" y2="50183"/>
                        <a14:foregroundMark x1="55833" y1="50183" x2="56667" y2="50183"/>
                        <a14:foregroundMark x1="57857" y1="50183" x2="58095" y2="50183"/>
                        <a14:foregroundMark x1="58095" y1="50183" x2="58095" y2="50183"/>
                        <a14:foregroundMark x1="58333" y1="50183" x2="58571" y2="50183"/>
                        <a14:foregroundMark x1="62143" y1="50183" x2="62143" y2="50183"/>
                        <a14:foregroundMark x1="62381" y1="50183" x2="62619" y2="49817"/>
                        <a14:foregroundMark x1="63571" y1="49817" x2="64286" y2="49817"/>
                        <a14:foregroundMark x1="65238" y1="49817" x2="65238" y2="49817"/>
                        <a14:foregroundMark x1="65476" y1="49817" x2="65833" y2="49817"/>
                        <a14:foregroundMark x1="66190" y1="49817" x2="66548" y2="49817"/>
                        <a14:foregroundMark x1="67143" y1="50183" x2="67143" y2="50183"/>
                        <a14:foregroundMark x1="67500" y1="50183" x2="67738" y2="50183"/>
                        <a14:foregroundMark x1="67857" y1="50183" x2="68095" y2="50183"/>
                        <a14:foregroundMark x1="68452" y1="50549" x2="68452" y2="50549"/>
                        <a14:foregroundMark x1="68571" y1="50549" x2="68571" y2="50549"/>
                        <a14:foregroundMark x1="69286" y1="50916" x2="69524" y2="51282"/>
                        <a14:foregroundMark x1="70000" y1="52015" x2="70000" y2="52015"/>
                        <a14:foregroundMark x1="41429" y1="56777" x2="41429" y2="56777"/>
                        <a14:foregroundMark x1="40595" y1="57143" x2="38333" y2="57875"/>
                        <a14:foregroundMark x1="37619" y1="57875" x2="37619" y2="57875"/>
                        <a14:foregroundMark x1="34286" y1="58242" x2="34286" y2="58242"/>
                        <a14:foregroundMark x1="33095" y1="58242" x2="33095" y2="58242"/>
                        <a14:foregroundMark x1="31667" y1="58242" x2="30714" y2="58242"/>
                        <a14:foregroundMark x1="29167" y1="58242" x2="28929" y2="58242"/>
                        <a14:foregroundMark x1="27857" y1="58242" x2="27381" y2="58242"/>
                        <a14:foregroundMark x1="25714" y1="57509" x2="25476" y2="57509"/>
                        <a14:foregroundMark x1="25238" y1="57509" x2="24048" y2="57509"/>
                        <a14:foregroundMark x1="21190" y1="57143" x2="21190" y2="57143"/>
                        <a14:foregroundMark x1="21190" y1="56777" x2="21190" y2="56777"/>
                        <a14:foregroundMark x1="19405" y1="56777" x2="19405" y2="56777"/>
                        <a14:foregroundMark x1="17262" y1="56777" x2="17262" y2="56777"/>
                        <a14:foregroundMark x1="16190" y1="56777" x2="16190" y2="56777"/>
                        <a14:foregroundMark x1="13810" y1="57143" x2="13810" y2="57143"/>
                        <a14:foregroundMark x1="41548" y1="68498" x2="41548" y2="68498"/>
                        <a14:foregroundMark x1="41786" y1="69231" x2="41786" y2="69231"/>
                        <a14:foregroundMark x1="44762" y1="70330" x2="44762" y2="70330"/>
                        <a14:foregroundMark x1="44762" y1="68132" x2="44762" y2="68132"/>
                        <a14:foregroundMark x1="39048" y1="52747" x2="39048" y2="52747"/>
                        <a14:foregroundMark x1="39048" y1="52747" x2="35714" y2="52381"/>
                        <a14:foregroundMark x1="35000" y1="52015" x2="35000" y2="52015"/>
                        <a14:foregroundMark x1="35000" y1="52015" x2="35000" y2="52015"/>
                        <a14:foregroundMark x1="33333" y1="52015" x2="32619" y2="52381"/>
                        <a14:foregroundMark x1="30714" y1="52381" x2="30714" y2="52381"/>
                        <a14:foregroundMark x1="30714" y1="52381" x2="30714" y2="52381"/>
                        <a14:foregroundMark x1="30357" y1="52381" x2="28810" y2="52747"/>
                        <a14:foregroundMark x1="28095" y1="52747" x2="27619" y2="52747"/>
                        <a14:foregroundMark x1="26310" y1="52747" x2="26310" y2="52747"/>
                        <a14:foregroundMark x1="23214" y1="50916" x2="23214" y2="50916"/>
                        <a14:foregroundMark x1="13810" y1="54579" x2="13810" y2="54579"/>
                        <a14:foregroundMark x1="46667" y1="72527" x2="46667" y2="72527"/>
                        <a14:foregroundMark x1="45357" y1="81685" x2="45357" y2="81685"/>
                        <a14:foregroundMark x1="15476" y1="72161" x2="15476" y2="72161"/>
                        <a14:foregroundMark x1="45476" y1="78755" x2="45476" y2="78755"/>
                        <a14:foregroundMark x1="45476" y1="76557" x2="45476" y2="765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37121" y="3348232"/>
            <a:ext cx="1568045" cy="4998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732912" y="3694109"/>
            <a:ext cx="1189" cy="11243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732912" y="4106969"/>
            <a:ext cx="5901168"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p:cNvCxnSpPr>
          <p:nvPr/>
        </p:nvCxnSpPr>
        <p:spPr>
          <a:xfrm>
            <a:off x="6634080" y="3856209"/>
            <a:ext cx="0" cy="654464"/>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637121" y="4124155"/>
            <a:ext cx="4699428" cy="369332"/>
          </a:xfrm>
          <a:prstGeom prst="rect">
            <a:avLst/>
          </a:prstGeom>
          <a:noFill/>
        </p:spPr>
        <p:txBody>
          <a:bodyPr wrap="none" rtlCol="0">
            <a:spAutoFit/>
          </a:bodyPr>
          <a:lstStyle/>
          <a:p>
            <a:r>
              <a:rPr lang="en-US" dirty="0" smtClean="0"/>
              <a:t>Takeoff Distance Available (TODA)</a:t>
            </a:r>
            <a:r>
              <a:rPr lang="en-US" dirty="0"/>
              <a:t> </a:t>
            </a:r>
            <a:r>
              <a:rPr lang="en-US" dirty="0" smtClean="0"/>
              <a:t>– </a:t>
            </a:r>
            <a:r>
              <a:rPr lang="en-US" i="1" dirty="0" smtClean="0"/>
              <a:t>normal case</a:t>
            </a:r>
          </a:p>
        </p:txBody>
      </p:sp>
      <p:cxnSp>
        <p:nvCxnSpPr>
          <p:cNvPr id="17" name="Straight Connector 16"/>
          <p:cNvCxnSpPr/>
          <p:nvPr/>
        </p:nvCxnSpPr>
        <p:spPr>
          <a:xfrm flipV="1">
            <a:off x="6645718" y="3552237"/>
            <a:ext cx="1782762" cy="237711"/>
          </a:xfrm>
          <a:prstGeom prst="line">
            <a:avLst/>
          </a:prstGeom>
        </p:spPr>
        <p:style>
          <a:lnRef idx="3">
            <a:schemeClr val="accent6"/>
          </a:lnRef>
          <a:fillRef idx="0">
            <a:schemeClr val="accent6"/>
          </a:fillRef>
          <a:effectRef idx="2">
            <a:schemeClr val="accent6"/>
          </a:effectRef>
          <a:fontRef idx="minor">
            <a:schemeClr val="tx1"/>
          </a:fontRef>
        </p:style>
      </p:cxnSp>
      <p:sp>
        <p:nvSpPr>
          <p:cNvPr id="18" name="TextBox 17"/>
          <p:cNvSpPr txBox="1"/>
          <p:nvPr/>
        </p:nvSpPr>
        <p:spPr>
          <a:xfrm rot="21119796">
            <a:off x="6673358" y="3367570"/>
            <a:ext cx="1613711" cy="369332"/>
          </a:xfrm>
          <a:prstGeom prst="rect">
            <a:avLst/>
          </a:prstGeom>
          <a:noFill/>
        </p:spPr>
        <p:txBody>
          <a:bodyPr wrap="none" rtlCol="0">
            <a:spAutoFit/>
          </a:bodyPr>
          <a:lstStyle/>
          <a:p>
            <a:r>
              <a:rPr lang="en-US" dirty="0" smtClean="0"/>
              <a:t>Clearway Plane</a:t>
            </a:r>
            <a:endParaRPr lang="en-US" i="1" dirty="0" smtClean="0"/>
          </a:p>
        </p:txBody>
      </p:sp>
      <p:cxnSp>
        <p:nvCxnSpPr>
          <p:cNvPr id="19" name="Straight Connector 18"/>
          <p:cNvCxnSpPr/>
          <p:nvPr/>
        </p:nvCxnSpPr>
        <p:spPr>
          <a:xfrm>
            <a:off x="8428480" y="3579570"/>
            <a:ext cx="0" cy="1353378"/>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780285" y="4759808"/>
            <a:ext cx="4873578" cy="369332"/>
          </a:xfrm>
          <a:prstGeom prst="rect">
            <a:avLst/>
          </a:prstGeom>
          <a:noFill/>
        </p:spPr>
        <p:txBody>
          <a:bodyPr wrap="none" rtlCol="0">
            <a:spAutoFit/>
          </a:bodyPr>
          <a:lstStyle/>
          <a:p>
            <a:r>
              <a:rPr lang="en-US" dirty="0" smtClean="0"/>
              <a:t>Takeoff Distance Available (TODA)</a:t>
            </a:r>
            <a:r>
              <a:rPr lang="en-US" dirty="0"/>
              <a:t> </a:t>
            </a:r>
            <a:r>
              <a:rPr lang="en-US" dirty="0" smtClean="0"/>
              <a:t>– </a:t>
            </a:r>
            <a:r>
              <a:rPr lang="en-US" i="1" dirty="0" smtClean="0"/>
              <a:t>with clearway</a:t>
            </a:r>
          </a:p>
        </p:txBody>
      </p:sp>
      <p:cxnSp>
        <p:nvCxnSpPr>
          <p:cNvPr id="22" name="Straight Arrow Connector 21"/>
          <p:cNvCxnSpPr/>
          <p:nvPr/>
        </p:nvCxnSpPr>
        <p:spPr>
          <a:xfrm>
            <a:off x="734102" y="4759808"/>
            <a:ext cx="7694378"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166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4784"/>
            <a:ext cx="7886700" cy="898190"/>
          </a:xfrm>
        </p:spPr>
        <p:txBody>
          <a:bodyPr>
            <a:normAutofit/>
          </a:bodyPr>
          <a:lstStyle/>
          <a:p>
            <a:r>
              <a:rPr lang="en-US" b="1" dirty="0" smtClean="0"/>
              <a:t>Clearway (Title 14 </a:t>
            </a:r>
            <a:r>
              <a:rPr lang="en-US" b="1" dirty="0"/>
              <a:t>§</a:t>
            </a:r>
            <a:r>
              <a:rPr lang="en-US" b="1" dirty="0" smtClean="0"/>
              <a:t>1.1)</a:t>
            </a:r>
            <a:endParaRPr lang="en-US" b="1"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331" y="1597320"/>
            <a:ext cx="4784019" cy="3887743"/>
          </a:xfrm>
          <a:prstGeom prst="rect">
            <a:avLst/>
          </a:prstGeom>
        </p:spPr>
      </p:pic>
      <p:sp>
        <p:nvSpPr>
          <p:cNvPr id="6" name="Rectangle 5"/>
          <p:cNvSpPr/>
          <p:nvPr/>
        </p:nvSpPr>
        <p:spPr>
          <a:xfrm>
            <a:off x="655884" y="1622155"/>
            <a:ext cx="3092116" cy="383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STANDARDS</a:t>
            </a:r>
          </a:p>
          <a:p>
            <a:pPr algn="ctr"/>
            <a:endParaRPr lang="en-US" b="1" u="sng" dirty="0" smtClean="0"/>
          </a:p>
          <a:p>
            <a:r>
              <a:rPr lang="en-US" b="1" dirty="0" smtClean="0"/>
              <a:t>Width </a:t>
            </a:r>
            <a:r>
              <a:rPr lang="en-US" dirty="0" smtClean="0"/>
              <a:t>= At least 500 feet</a:t>
            </a:r>
          </a:p>
          <a:p>
            <a:endParaRPr lang="en-US" sz="1000" dirty="0" smtClean="0"/>
          </a:p>
          <a:p>
            <a:r>
              <a:rPr lang="en-US" b="1" dirty="0" smtClean="0"/>
              <a:t>Length </a:t>
            </a:r>
            <a:r>
              <a:rPr lang="en-US" dirty="0" smtClean="0"/>
              <a:t>= No more than half the runway</a:t>
            </a:r>
          </a:p>
          <a:p>
            <a:endParaRPr lang="en-US" sz="1000" dirty="0" smtClean="0"/>
          </a:p>
          <a:p>
            <a:r>
              <a:rPr lang="en-US" b="1" dirty="0" smtClean="0"/>
              <a:t>Slope: </a:t>
            </a:r>
            <a:r>
              <a:rPr lang="en-US" dirty="0" smtClean="0"/>
              <a:t>80:1 (1.25%)</a:t>
            </a:r>
          </a:p>
          <a:p>
            <a:endParaRPr lang="en-US" sz="1000" dirty="0" smtClean="0"/>
          </a:p>
          <a:p>
            <a:r>
              <a:rPr lang="en-US" b="1" dirty="0" smtClean="0"/>
              <a:t>Clearing: </a:t>
            </a:r>
            <a:r>
              <a:rPr lang="en-US" dirty="0" smtClean="0"/>
              <a:t>No object, except for threshold lights no higher than 26 inches and located on the sides of the runway. </a:t>
            </a:r>
          </a:p>
          <a:p>
            <a:endParaRPr lang="en-US" sz="1000" dirty="0" smtClean="0"/>
          </a:p>
          <a:p>
            <a:r>
              <a:rPr lang="en-US" b="1" dirty="0" smtClean="0"/>
              <a:t>Control: </a:t>
            </a:r>
            <a:r>
              <a:rPr lang="en-US" dirty="0" smtClean="0"/>
              <a:t>Airport owner control</a:t>
            </a:r>
          </a:p>
        </p:txBody>
      </p:sp>
    </p:spTree>
    <p:extLst>
      <p:ext uri="{BB962C8B-B14F-4D97-AF65-F5344CB8AC3E}">
        <p14:creationId xmlns:p14="http://schemas.microsoft.com/office/powerpoint/2010/main" val="1691909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0a9e77e-ffc7-47c1-8373-6630f3bc6eb0" xsi:nil="true"/>
    <lcf76f155ced4ddcb4097134ff3c332f xmlns="8f53a59d-574f-43f6-8557-4d7219d1f06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E2841D4042A8479975297C4303A061" ma:contentTypeVersion="16" ma:contentTypeDescription="Create a new document." ma:contentTypeScope="" ma:versionID="3b86f7a7487f38e64354f290052adf01">
  <xsd:schema xmlns:xsd="http://www.w3.org/2001/XMLSchema" xmlns:xs="http://www.w3.org/2001/XMLSchema" xmlns:p="http://schemas.microsoft.com/office/2006/metadata/properties" xmlns:ns2="56cc775a-9fab-40e8-a96d-dbd56cc53a20" xmlns:ns3="b126c5ae-ec10-4bac-99d0-f3ea128cd464" targetNamespace="http://schemas.microsoft.com/office/2006/metadata/properties" ma:root="true" ma:fieldsID="94267ad410bb23de669b94780feb92ee" ns2:_="" ns3:_="">
    <xsd:import namespace="56cc775a-9fab-40e8-a96d-dbd56cc53a20"/>
    <xsd:import namespace="b126c5ae-ec10-4bac-99d0-f3ea128cd46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c775a-9fab-40e8-a96d-dbd56cc53a2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4e7f82b-1c3a-4c6a-8e6d-9edc0e69f858}" ma:internalName="TaxCatchAll" ma:showField="CatchAllData" ma:web="56cc775a-9fab-40e8-a96d-dbd56cc53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26c5ae-ec10-4bac-99d0-f3ea128cd46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d752cc7-7fb4-48f5-b276-e45e270cd3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BC1787DD9650BD4883BD630452BC0CC6" ma:contentTypeVersion="12" ma:contentTypeDescription="Create a new document." ma:contentTypeScope="" ma:versionID="3115e31882564d3a59365544b381543d">
  <xsd:schema xmlns:xsd="http://www.w3.org/2001/XMLSchema" xmlns:xs="http://www.w3.org/2001/XMLSchema" xmlns:p="http://schemas.microsoft.com/office/2006/metadata/properties" xmlns:ns2="8f53a59d-574f-43f6-8557-4d7219d1f062" xmlns:ns3="80a9e77e-ffc7-47c1-8373-6630f3bc6eb0" targetNamespace="http://schemas.microsoft.com/office/2006/metadata/properties" ma:root="true" ma:fieldsID="b1d16bfd24faf3a2b98358040301f4d6" ns2:_="" ns3:_="">
    <xsd:import namespace="8f53a59d-574f-43f6-8557-4d7219d1f062"/>
    <xsd:import namespace="80a9e77e-ffc7-47c1-8373-6630f3bc6e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53a59d-574f-43f6-8557-4d7219d1f0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d752cc7-7fb4-48f5-b276-e45e270cd3c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a9e77e-ffc7-47c1-8373-6630f3bc6e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d56e778-fb6b-44ac-8bab-25d14e18433e}" ma:internalName="TaxCatchAll" ma:showField="CatchAllData" ma:web="80a9e77e-ffc7-47c1-8373-6630f3bc6e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CEA931-FFF2-4B25-8A6C-F7DF6D796DA6}">
  <ds:schemaRefs>
    <ds:schemaRef ds:uri="http://schemas.microsoft.com/sharepoint/v3/contenttype/forms"/>
  </ds:schemaRefs>
</ds:datastoreItem>
</file>

<file path=customXml/itemProps2.xml><?xml version="1.0" encoding="utf-8"?>
<ds:datastoreItem xmlns:ds="http://schemas.openxmlformats.org/officeDocument/2006/customXml" ds:itemID="{5B722DAA-4A50-4B9B-A2CE-FB7D4F0FDF56}">
  <ds:schemaRefs>
    <ds:schemaRef ds:uri="http://schemas.microsoft.com/office/2006/documentManagement/types"/>
    <ds:schemaRef ds:uri="http://purl.org/dc/elements/1.1/"/>
    <ds:schemaRef ds:uri="http://schemas.microsoft.com/office/2006/metadata/properties"/>
    <ds:schemaRef ds:uri="e4df6fb9-7f5d-4876-9a99-8ab4fa680755"/>
    <ds:schemaRef ds:uri="http://purl.org/dc/terms/"/>
    <ds:schemaRef ds:uri="71f32d46-6d44-42df-9bf9-b69fba183449"/>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F534F9-3DA8-4640-ADAF-164F774437A6}"/>
</file>

<file path=customXml/itemProps4.xml><?xml version="1.0" encoding="utf-8"?>
<ds:datastoreItem xmlns:ds="http://schemas.openxmlformats.org/officeDocument/2006/customXml" ds:itemID="{D204B8C9-9B80-47AC-BE56-0AE224B8A332}"/>
</file>

<file path=docProps/app.xml><?xml version="1.0" encoding="utf-8"?>
<Properties xmlns="http://schemas.openxmlformats.org/officeDocument/2006/extended-properties" xmlns:vt="http://schemas.openxmlformats.org/officeDocument/2006/docPropsVTypes">
  <Template>Office Theme</Template>
  <TotalTime>0</TotalTime>
  <Words>2677</Words>
  <Application>Microsoft Office PowerPoint</Application>
  <PresentationFormat>On-screen Show (4:3)</PresentationFormat>
  <Paragraphs>388</Paragraphs>
  <Slides>34</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Comic Sans MS</vt:lpstr>
      <vt:lpstr>Office Theme</vt:lpstr>
      <vt:lpstr>PowerPoint Presentation</vt:lpstr>
      <vt:lpstr>Why do we need  Declared Distances data?</vt:lpstr>
      <vt:lpstr>Aeronautical Information Manual (AIM) Use of Runways/Declared Distances</vt:lpstr>
      <vt:lpstr>PowerPoint Presentation</vt:lpstr>
      <vt:lpstr>Declared Distances</vt:lpstr>
      <vt:lpstr>Declared Distances</vt:lpstr>
      <vt:lpstr>TakeOff Run Available (TORA)</vt:lpstr>
      <vt:lpstr>TakeOff Distance Available (TODA)</vt:lpstr>
      <vt:lpstr>Clearway (Title 14 §1.1)</vt:lpstr>
      <vt:lpstr>Accelerate Stop Distance Available (ASDA)</vt:lpstr>
      <vt:lpstr>Stopway (Title 14 §1.1)</vt:lpstr>
      <vt:lpstr>Landing Distance Available (LDA)</vt:lpstr>
      <vt:lpstr>Declared Distances Summary</vt:lpstr>
      <vt:lpstr>PUBLICATIONS</vt:lpstr>
      <vt:lpstr>Chart Supplement, AMR, NOTAM</vt:lpstr>
      <vt:lpstr>Airport Diagrams &amp;  Instrument Approach Charts</vt:lpstr>
      <vt:lpstr>CertAlert No. 09-05</vt:lpstr>
      <vt:lpstr>Runways without Published Declared Distances</vt:lpstr>
      <vt:lpstr>Visual Cues of Declared Distances</vt:lpstr>
      <vt:lpstr>Policy Guidance Memo</vt:lpstr>
      <vt:lpstr>Declared Distances and Airport Design</vt:lpstr>
      <vt:lpstr>Considerations</vt:lpstr>
      <vt:lpstr>Takeoff Runway Available (TORA)</vt:lpstr>
      <vt:lpstr>Shortening TORA</vt:lpstr>
      <vt:lpstr>Takeoff Distance Available (TODA)</vt:lpstr>
      <vt:lpstr>Shortening TODA</vt:lpstr>
      <vt:lpstr>Accelerate Stop Distance Available (ASDA)</vt:lpstr>
      <vt:lpstr>PowerPoint Presentation</vt:lpstr>
      <vt:lpstr>Landing Distance Available (LDA)</vt:lpstr>
      <vt:lpstr>PowerPoint Presentation</vt:lpstr>
      <vt:lpstr>Example</vt:lpstr>
      <vt:lpstr>Runway 9 Assessment</vt:lpstr>
      <vt:lpstr>Runway 27 Assessment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2020-03-06T17:59:52Z</dcterms:created>
  <dcterms:modified xsi:type="dcterms:W3CDTF">2023-05-16T04:43:59Z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0x010100BC1787DD9650BD4883BD630452BC0CC6</vt:lpwstr>
  </property>
</Properties>
</file>