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s/slide14.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Layouts/slideLayout6.xml" ContentType="application/vnd.openxmlformats-officedocument.presentationml.slideLayout+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9.xml" ContentType="application/vnd.openxmlformats-officedocument.presentationml.notesSlide+xml"/>
  <Override PartName="/ppt/slideLayouts/slideLayout4.xml" ContentType="application/vnd.openxmlformats-officedocument.presentationml.slideLayout+xml"/>
  <Override PartName="/ppt/notesSlides/notesSlide8.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21"/>
  </p:notesMasterIdLst>
  <p:handoutMasterIdLst>
    <p:handoutMasterId r:id="rId22"/>
  </p:handoutMasterIdLst>
  <p:sldIdLst>
    <p:sldId id="256" r:id="rId5"/>
    <p:sldId id="360" r:id="rId6"/>
    <p:sldId id="361" r:id="rId7"/>
    <p:sldId id="365" r:id="rId8"/>
    <p:sldId id="366" r:id="rId9"/>
    <p:sldId id="367" r:id="rId10"/>
    <p:sldId id="370" r:id="rId11"/>
    <p:sldId id="371" r:id="rId12"/>
    <p:sldId id="372" r:id="rId13"/>
    <p:sldId id="373" r:id="rId14"/>
    <p:sldId id="374" r:id="rId15"/>
    <p:sldId id="375" r:id="rId16"/>
    <p:sldId id="376" r:id="rId17"/>
    <p:sldId id="380" r:id="rId18"/>
    <p:sldId id="383" r:id="rId19"/>
    <p:sldId id="384" r:id="rId2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1" autoAdjust="0"/>
    <p:restoredTop sz="90116" autoAdjust="0"/>
  </p:normalViewPr>
  <p:slideViewPr>
    <p:cSldViewPr snapToGrid="0" snapToObjects="1">
      <p:cViewPr>
        <p:scale>
          <a:sx n="100" d="100"/>
          <a:sy n="100" d="100"/>
        </p:scale>
        <p:origin x="834" y="16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5036495C-1AEF-41F7-A219-8786F65EF946}" type="datetimeFigureOut">
              <a:rPr lang="en-US" smtClean="0"/>
              <a:t>5/11/2023</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E64158F9-FD45-48FE-AA7B-6D096F1BFC5E}" type="slidenum">
              <a:rPr lang="en-US" smtClean="0"/>
              <a:t>‹#›</a:t>
            </a:fld>
            <a:endParaRPr lang="en-US"/>
          </a:p>
        </p:txBody>
      </p:sp>
    </p:spTree>
    <p:extLst>
      <p:ext uri="{BB962C8B-B14F-4D97-AF65-F5344CB8AC3E}">
        <p14:creationId xmlns:p14="http://schemas.microsoft.com/office/powerpoint/2010/main" val="1275701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BC1F7DD-702D-4D4F-A73C-8016ED2F52BE}" type="datetimeFigureOut">
              <a:rPr lang="en-US" smtClean="0"/>
              <a:t>5/11/2023</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0AD8E8E-28FE-4842-96B7-E4162EE6D600}" type="slidenum">
              <a:rPr lang="en-US" smtClean="0"/>
              <a:t>‹#›</a:t>
            </a:fld>
            <a:endParaRPr lang="en-US"/>
          </a:p>
        </p:txBody>
      </p:sp>
    </p:spTree>
    <p:extLst>
      <p:ext uri="{BB962C8B-B14F-4D97-AF65-F5344CB8AC3E}">
        <p14:creationId xmlns:p14="http://schemas.microsoft.com/office/powerpoint/2010/main" val="3025873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AD8E8E-28FE-4842-96B7-E4162EE6D600}" type="slidenum">
              <a:rPr lang="en-US" smtClean="0"/>
              <a:t>1</a:t>
            </a:fld>
            <a:endParaRPr lang="en-US"/>
          </a:p>
        </p:txBody>
      </p:sp>
    </p:spTree>
    <p:extLst>
      <p:ext uri="{BB962C8B-B14F-4D97-AF65-F5344CB8AC3E}">
        <p14:creationId xmlns:p14="http://schemas.microsoft.com/office/powerpoint/2010/main" val="3386368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startAt="19536"/>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A612B80-7AD3-411D-8126-565340E03524}" type="slidenum">
              <a:rPr lang="en-US" smtClean="0"/>
              <a:t>12</a:t>
            </a:fld>
            <a:endParaRPr lang="en-US"/>
          </a:p>
        </p:txBody>
      </p:sp>
    </p:spTree>
    <p:extLst>
      <p:ext uri="{BB962C8B-B14F-4D97-AF65-F5344CB8AC3E}">
        <p14:creationId xmlns:p14="http://schemas.microsoft.com/office/powerpoint/2010/main" val="1261757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DA612B80-7AD3-411D-8126-565340E03524}" type="slidenum">
              <a:rPr lang="en-US" smtClean="0"/>
              <a:t>15</a:t>
            </a:fld>
            <a:endParaRPr lang="en-US" dirty="0"/>
          </a:p>
        </p:txBody>
      </p:sp>
    </p:spTree>
    <p:extLst>
      <p:ext uri="{BB962C8B-B14F-4D97-AF65-F5344CB8AC3E}">
        <p14:creationId xmlns:p14="http://schemas.microsoft.com/office/powerpoint/2010/main" val="2895237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a:t>
            </a:r>
            <a:r>
              <a:rPr lang="en-US" baseline="0" dirty="0"/>
              <a:t> “</a:t>
            </a:r>
            <a:r>
              <a:rPr lang="en-US" dirty="0"/>
              <a:t>Describe the purpose of Part 157”</a:t>
            </a:r>
          </a:p>
          <a:p>
            <a:endParaRPr lang="en-US" dirty="0"/>
          </a:p>
          <a:p>
            <a:endParaRPr lang="en-US" dirty="0"/>
          </a:p>
        </p:txBody>
      </p:sp>
      <p:sp>
        <p:nvSpPr>
          <p:cNvPr id="4" name="Slide Number Placeholder 3"/>
          <p:cNvSpPr>
            <a:spLocks noGrp="1"/>
          </p:cNvSpPr>
          <p:nvPr>
            <p:ph type="sldNum" sz="quarter" idx="10"/>
          </p:nvPr>
        </p:nvSpPr>
        <p:spPr/>
        <p:txBody>
          <a:bodyPr/>
          <a:lstStyle/>
          <a:p>
            <a:fld id="{DA612B80-7AD3-411D-8126-565340E03524}" type="slidenum">
              <a:rPr lang="en-US" smtClean="0"/>
              <a:t>4</a:t>
            </a:fld>
            <a:endParaRPr lang="en-US"/>
          </a:p>
        </p:txBody>
      </p:sp>
    </p:spTree>
    <p:extLst>
      <p:ext uri="{BB962C8B-B14F-4D97-AF65-F5344CB8AC3E}">
        <p14:creationId xmlns:p14="http://schemas.microsoft.com/office/powerpoint/2010/main" val="324525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“Determine whether a person or entity is required under Part 157 to file notice with the FAA”</a:t>
            </a:r>
          </a:p>
          <a:p>
            <a:endParaRPr lang="en-US" dirty="0"/>
          </a:p>
          <a:p>
            <a:r>
              <a:rPr lang="en-US" dirty="0"/>
              <a:t>Check frequency of</a:t>
            </a:r>
            <a:r>
              <a:rPr lang="en-US" baseline="0" dirty="0"/>
              <a:t> flights.</a:t>
            </a:r>
            <a:endParaRPr lang="en-US" dirty="0"/>
          </a:p>
        </p:txBody>
      </p:sp>
      <p:sp>
        <p:nvSpPr>
          <p:cNvPr id="4" name="Slide Number Placeholder 3"/>
          <p:cNvSpPr>
            <a:spLocks noGrp="1"/>
          </p:cNvSpPr>
          <p:nvPr>
            <p:ph type="sldNum" sz="quarter" idx="10"/>
          </p:nvPr>
        </p:nvSpPr>
        <p:spPr/>
        <p:txBody>
          <a:bodyPr/>
          <a:lstStyle/>
          <a:p>
            <a:fld id="{DA612B80-7AD3-411D-8126-565340E03524}" type="slidenum">
              <a:rPr lang="en-US" smtClean="0"/>
              <a:t>5</a:t>
            </a:fld>
            <a:endParaRPr lang="en-US"/>
          </a:p>
        </p:txBody>
      </p:sp>
    </p:spTree>
    <p:extLst>
      <p:ext uri="{BB962C8B-B14F-4D97-AF65-F5344CB8AC3E}">
        <p14:creationId xmlns:p14="http://schemas.microsoft.com/office/powerpoint/2010/main" val="4256166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“Summarize the process for filing notice with the FAA under Part 157”</a:t>
            </a:r>
          </a:p>
        </p:txBody>
      </p:sp>
      <p:sp>
        <p:nvSpPr>
          <p:cNvPr id="4" name="Slide Number Placeholder 3"/>
          <p:cNvSpPr>
            <a:spLocks noGrp="1"/>
          </p:cNvSpPr>
          <p:nvPr>
            <p:ph type="sldNum" sz="quarter" idx="10"/>
          </p:nvPr>
        </p:nvSpPr>
        <p:spPr/>
        <p:txBody>
          <a:bodyPr/>
          <a:lstStyle/>
          <a:p>
            <a:fld id="{DA612B80-7AD3-411D-8126-565340E03524}" type="slidenum">
              <a:rPr lang="en-US" smtClean="0"/>
              <a:t>6</a:t>
            </a:fld>
            <a:endParaRPr lang="en-US"/>
          </a:p>
        </p:txBody>
      </p:sp>
    </p:spTree>
    <p:extLst>
      <p:ext uri="{BB962C8B-B14F-4D97-AF65-F5344CB8AC3E}">
        <p14:creationId xmlns:p14="http://schemas.microsoft.com/office/powerpoint/2010/main" val="283580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startAt="19536"/>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A612B80-7AD3-411D-8126-565340E03524}" type="slidenum">
              <a:rPr lang="en-US" smtClean="0"/>
              <a:t>7</a:t>
            </a:fld>
            <a:endParaRPr lang="en-US"/>
          </a:p>
        </p:txBody>
      </p:sp>
    </p:spTree>
    <p:extLst>
      <p:ext uri="{BB962C8B-B14F-4D97-AF65-F5344CB8AC3E}">
        <p14:creationId xmlns:p14="http://schemas.microsoft.com/office/powerpoint/2010/main" val="2210469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startAt="19536"/>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A612B80-7AD3-411D-8126-565340E03524}" type="slidenum">
              <a:rPr lang="en-US" smtClean="0"/>
              <a:t>8</a:t>
            </a:fld>
            <a:endParaRPr lang="en-US"/>
          </a:p>
        </p:txBody>
      </p:sp>
    </p:spTree>
    <p:extLst>
      <p:ext uri="{BB962C8B-B14F-4D97-AF65-F5344CB8AC3E}">
        <p14:creationId xmlns:p14="http://schemas.microsoft.com/office/powerpoint/2010/main" val="1669925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startAt="19536"/>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A612B80-7AD3-411D-8126-565340E03524}" type="slidenum">
              <a:rPr lang="en-US" smtClean="0"/>
              <a:t>9</a:t>
            </a:fld>
            <a:endParaRPr lang="en-US"/>
          </a:p>
        </p:txBody>
      </p:sp>
    </p:spTree>
    <p:extLst>
      <p:ext uri="{BB962C8B-B14F-4D97-AF65-F5344CB8AC3E}">
        <p14:creationId xmlns:p14="http://schemas.microsoft.com/office/powerpoint/2010/main" val="3787654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startAt="19536"/>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A612B80-7AD3-411D-8126-565340E03524}" type="slidenum">
              <a:rPr lang="en-US" smtClean="0"/>
              <a:t>10</a:t>
            </a:fld>
            <a:endParaRPr lang="en-US"/>
          </a:p>
        </p:txBody>
      </p:sp>
    </p:spTree>
    <p:extLst>
      <p:ext uri="{BB962C8B-B14F-4D97-AF65-F5344CB8AC3E}">
        <p14:creationId xmlns:p14="http://schemas.microsoft.com/office/powerpoint/2010/main" val="2081897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startAt="19536"/>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A612B80-7AD3-411D-8126-565340E03524}" type="slidenum">
              <a:rPr lang="en-US" smtClean="0"/>
              <a:t>11</a:t>
            </a:fld>
            <a:endParaRPr lang="en-US"/>
          </a:p>
        </p:txBody>
      </p:sp>
    </p:spTree>
    <p:extLst>
      <p:ext uri="{BB962C8B-B14F-4D97-AF65-F5344CB8AC3E}">
        <p14:creationId xmlns:p14="http://schemas.microsoft.com/office/powerpoint/2010/main" val="3585106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3F4708-BF54-264D-B54F-45096FD9A67A}"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3EC90-ABB8-0A44-A63A-6480D55117D5}" type="slidenum">
              <a:rPr lang="en-US" smtClean="0"/>
              <a:t>‹#›</a:t>
            </a:fld>
            <a:endParaRPr lang="en-US"/>
          </a:p>
        </p:txBody>
      </p:sp>
    </p:spTree>
    <p:extLst>
      <p:ext uri="{BB962C8B-B14F-4D97-AF65-F5344CB8AC3E}">
        <p14:creationId xmlns:p14="http://schemas.microsoft.com/office/powerpoint/2010/main" val="371135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3F4708-BF54-264D-B54F-45096FD9A67A}"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3EC90-ABB8-0A44-A63A-6480D55117D5}" type="slidenum">
              <a:rPr lang="en-US" smtClean="0"/>
              <a:t>‹#›</a:t>
            </a:fld>
            <a:endParaRPr lang="en-US"/>
          </a:p>
        </p:txBody>
      </p:sp>
    </p:spTree>
    <p:extLst>
      <p:ext uri="{BB962C8B-B14F-4D97-AF65-F5344CB8AC3E}">
        <p14:creationId xmlns:p14="http://schemas.microsoft.com/office/powerpoint/2010/main" val="2534522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3F4708-BF54-264D-B54F-45096FD9A67A}"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3EC90-ABB8-0A44-A63A-6480D55117D5}" type="slidenum">
              <a:rPr lang="en-US" smtClean="0"/>
              <a:t>‹#›</a:t>
            </a:fld>
            <a:endParaRPr lang="en-US"/>
          </a:p>
        </p:txBody>
      </p:sp>
    </p:spTree>
    <p:extLst>
      <p:ext uri="{BB962C8B-B14F-4D97-AF65-F5344CB8AC3E}">
        <p14:creationId xmlns:p14="http://schemas.microsoft.com/office/powerpoint/2010/main" val="2758671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3F4708-BF54-264D-B54F-45096FD9A67A}"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3EC90-ABB8-0A44-A63A-6480D55117D5}" type="slidenum">
              <a:rPr lang="en-US" smtClean="0"/>
              <a:t>‹#›</a:t>
            </a:fld>
            <a:endParaRPr lang="en-US"/>
          </a:p>
        </p:txBody>
      </p:sp>
    </p:spTree>
    <p:extLst>
      <p:ext uri="{BB962C8B-B14F-4D97-AF65-F5344CB8AC3E}">
        <p14:creationId xmlns:p14="http://schemas.microsoft.com/office/powerpoint/2010/main" val="2832277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3F4708-BF54-264D-B54F-45096FD9A67A}"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23EC90-ABB8-0A44-A63A-6480D55117D5}" type="slidenum">
              <a:rPr lang="en-US" smtClean="0"/>
              <a:t>‹#›</a:t>
            </a:fld>
            <a:endParaRPr lang="en-US"/>
          </a:p>
        </p:txBody>
      </p:sp>
    </p:spTree>
    <p:extLst>
      <p:ext uri="{BB962C8B-B14F-4D97-AF65-F5344CB8AC3E}">
        <p14:creationId xmlns:p14="http://schemas.microsoft.com/office/powerpoint/2010/main" val="3318155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3F4708-BF54-264D-B54F-45096FD9A67A}" type="datetimeFigureOut">
              <a:rPr lang="en-US" smtClean="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23EC90-ABB8-0A44-A63A-6480D55117D5}" type="slidenum">
              <a:rPr lang="en-US" smtClean="0"/>
              <a:t>‹#›</a:t>
            </a:fld>
            <a:endParaRPr lang="en-US"/>
          </a:p>
        </p:txBody>
      </p:sp>
    </p:spTree>
    <p:extLst>
      <p:ext uri="{BB962C8B-B14F-4D97-AF65-F5344CB8AC3E}">
        <p14:creationId xmlns:p14="http://schemas.microsoft.com/office/powerpoint/2010/main" val="2480857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3F4708-BF54-264D-B54F-45096FD9A67A}" type="datetimeFigureOut">
              <a:rPr lang="en-US" smtClean="0"/>
              <a:t>5/11/2023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23EC90-ABB8-0A44-A63A-6480D55117D5}" type="slidenum">
              <a:rPr lang="en-US" smtClean="0"/>
              <a:t>‹#›</a:t>
            </a:fld>
            <a:endParaRPr lang="en-US"/>
          </a:p>
        </p:txBody>
      </p:sp>
    </p:spTree>
    <p:extLst>
      <p:ext uri="{BB962C8B-B14F-4D97-AF65-F5344CB8AC3E}">
        <p14:creationId xmlns:p14="http://schemas.microsoft.com/office/powerpoint/2010/main" val="2726298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3F4708-BF54-264D-B54F-45096FD9A67A}" type="datetimeFigureOut">
              <a:rPr lang="en-US" smtClean="0"/>
              <a:t>5/11/2023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23EC90-ABB8-0A44-A63A-6480D55117D5}" type="slidenum">
              <a:rPr lang="en-US" smtClean="0"/>
              <a:t>‹#›</a:t>
            </a:fld>
            <a:endParaRPr lang="en-US"/>
          </a:p>
        </p:txBody>
      </p:sp>
    </p:spTree>
    <p:extLst>
      <p:ext uri="{BB962C8B-B14F-4D97-AF65-F5344CB8AC3E}">
        <p14:creationId xmlns:p14="http://schemas.microsoft.com/office/powerpoint/2010/main" val="3493852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3F4708-BF54-264D-B54F-45096FD9A67A}" type="datetimeFigureOut">
              <a:rPr lang="en-US" smtClean="0"/>
              <a:t>5/11/2023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23EC90-ABB8-0A44-A63A-6480D55117D5}" type="slidenum">
              <a:rPr lang="en-US" smtClean="0"/>
              <a:t>‹#›</a:t>
            </a:fld>
            <a:endParaRPr lang="en-US"/>
          </a:p>
        </p:txBody>
      </p:sp>
    </p:spTree>
    <p:extLst>
      <p:ext uri="{BB962C8B-B14F-4D97-AF65-F5344CB8AC3E}">
        <p14:creationId xmlns:p14="http://schemas.microsoft.com/office/powerpoint/2010/main" val="1046073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3F4708-BF54-264D-B54F-45096FD9A67A}" type="datetimeFigureOut">
              <a:rPr lang="en-US" smtClean="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23EC90-ABB8-0A44-A63A-6480D55117D5}" type="slidenum">
              <a:rPr lang="en-US" smtClean="0"/>
              <a:t>‹#›</a:t>
            </a:fld>
            <a:endParaRPr lang="en-US"/>
          </a:p>
        </p:txBody>
      </p:sp>
    </p:spTree>
    <p:extLst>
      <p:ext uri="{BB962C8B-B14F-4D97-AF65-F5344CB8AC3E}">
        <p14:creationId xmlns:p14="http://schemas.microsoft.com/office/powerpoint/2010/main" val="1034548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3F4708-BF54-264D-B54F-45096FD9A67A}" type="datetimeFigureOut">
              <a:rPr lang="en-US" smtClean="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23EC90-ABB8-0A44-A63A-6480D55117D5}" type="slidenum">
              <a:rPr lang="en-US" smtClean="0"/>
              <a:t>‹#›</a:t>
            </a:fld>
            <a:endParaRPr lang="en-US"/>
          </a:p>
        </p:txBody>
      </p:sp>
    </p:spTree>
    <p:extLst>
      <p:ext uri="{BB962C8B-B14F-4D97-AF65-F5344CB8AC3E}">
        <p14:creationId xmlns:p14="http://schemas.microsoft.com/office/powerpoint/2010/main" val="3692850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3F4708-BF54-264D-B54F-45096FD9A67A}" type="datetimeFigureOut">
              <a:rPr lang="en-US" smtClean="0"/>
              <a:t>5/11/2023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23EC90-ABB8-0A44-A63A-6480D55117D5}" type="slidenum">
              <a:rPr lang="en-US" smtClean="0"/>
              <a:t>‹#›</a:t>
            </a:fld>
            <a:endParaRPr lang="en-US"/>
          </a:p>
        </p:txBody>
      </p:sp>
    </p:spTree>
    <p:extLst>
      <p:ext uri="{BB962C8B-B14F-4D97-AF65-F5344CB8AC3E}">
        <p14:creationId xmlns:p14="http://schemas.microsoft.com/office/powerpoint/2010/main" val="14003633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5B937FB-1918-3C4F-B749-52A658882BFE}"/>
              </a:ext>
            </a:extLst>
          </p:cNvPr>
          <p:cNvSpPr txBox="1">
            <a:spLocks/>
          </p:cNvSpPr>
          <p:nvPr/>
        </p:nvSpPr>
        <p:spPr>
          <a:xfrm>
            <a:off x="692757" y="4729804"/>
            <a:ext cx="7768793" cy="635027"/>
          </a:xfrm>
          <a:prstGeom prst="rect">
            <a:avLst/>
          </a:prstGeom>
        </p:spPr>
        <p:txBody>
          <a:bodyPr vert="horz" lIns="91440" tIns="45720" rIns="91440" bIns="45720" rtlCol="0" anchor="ctr">
            <a:noAutofit/>
          </a:bodyPr>
          <a:lstStyle/>
          <a:p>
            <a:pPr lvl="0" algn="ctr" defTabSz="457200">
              <a:spcBef>
                <a:spcPct val="0"/>
              </a:spcBef>
              <a:defRPr/>
            </a:pPr>
            <a:r>
              <a:rPr lang="en-US" sz="6000" b="1" dirty="0" smtClean="0">
                <a:solidFill>
                  <a:schemeClr val="tx2"/>
                </a:solidFill>
                <a:latin typeface="Arial"/>
                <a:ea typeface="+mj-ea"/>
                <a:cs typeface="Arial"/>
              </a:rPr>
              <a:t>Part 77 vs. Part 157</a:t>
            </a:r>
            <a:endParaRPr kumimoji="0" lang="en-US" sz="6000" b="1" i="0" u="none" strike="noStrike" kern="1200" cap="none" spc="0" normalizeH="0" baseline="0" noProof="0" dirty="0">
              <a:ln>
                <a:noFill/>
              </a:ln>
              <a:solidFill>
                <a:schemeClr val="tx2"/>
              </a:solidFill>
              <a:effectLst/>
              <a:uLnTx/>
              <a:uFillTx/>
              <a:latin typeface="Arial"/>
              <a:ea typeface="+mj-ea"/>
              <a:cs typeface="Arial"/>
            </a:endParaRPr>
          </a:p>
        </p:txBody>
      </p:sp>
    </p:spTree>
    <p:extLst>
      <p:ext uri="{BB962C8B-B14F-4D97-AF65-F5344CB8AC3E}">
        <p14:creationId xmlns:p14="http://schemas.microsoft.com/office/powerpoint/2010/main" val="27832445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Proposals Subject to Notification</a:t>
            </a:r>
          </a:p>
        </p:txBody>
      </p:sp>
      <p:sp>
        <p:nvSpPr>
          <p:cNvPr id="6" name="Rectangle 5"/>
          <p:cNvSpPr/>
          <p:nvPr/>
        </p:nvSpPr>
        <p:spPr>
          <a:xfrm>
            <a:off x="480060" y="1373941"/>
            <a:ext cx="8229599" cy="707886"/>
          </a:xfrm>
          <a:prstGeom prst="rect">
            <a:avLst/>
          </a:prstGeom>
        </p:spPr>
        <p:txBody>
          <a:bodyPr wrap="square">
            <a:spAutoFit/>
          </a:bodyPr>
          <a:lstStyle/>
          <a:p>
            <a:pPr algn="ctr"/>
            <a:r>
              <a:rPr lang="en-US" sz="2000" dirty="0">
                <a:solidFill>
                  <a:schemeClr val="accent1"/>
                </a:solidFill>
              </a:rPr>
              <a:t>Change </a:t>
            </a:r>
            <a:r>
              <a:rPr lang="en-US" sz="2000" dirty="0">
                <a:solidFill>
                  <a:schemeClr val="accent1"/>
                </a:solidFill>
              </a:rPr>
              <a:t>the status of an airport from private use to public use </a:t>
            </a:r>
            <a:endParaRPr lang="en-US" sz="2000" dirty="0" smtClean="0">
              <a:solidFill>
                <a:schemeClr val="accent1"/>
              </a:solidFill>
            </a:endParaRPr>
          </a:p>
          <a:p>
            <a:pPr algn="ctr"/>
            <a:r>
              <a:rPr lang="en-US" sz="2000" dirty="0" smtClean="0">
                <a:solidFill>
                  <a:schemeClr val="accent1"/>
                </a:solidFill>
              </a:rPr>
              <a:t>or </a:t>
            </a:r>
            <a:r>
              <a:rPr lang="en-US" sz="2000" dirty="0">
                <a:solidFill>
                  <a:schemeClr val="accent1"/>
                </a:solidFill>
              </a:rPr>
              <a:t>from public use to another status. </a:t>
            </a:r>
            <a:endParaRPr lang="en-US" sz="2000" dirty="0">
              <a:solidFill>
                <a:schemeClr val="accent1"/>
              </a:solidFill>
            </a:endParaRPr>
          </a:p>
        </p:txBody>
      </p:sp>
      <p:pic>
        <p:nvPicPr>
          <p:cNvPr id="5" name="Picture 4"/>
          <p:cNvPicPr>
            <a:picLocks noChangeAspect="1"/>
          </p:cNvPicPr>
          <p:nvPr/>
        </p:nvPicPr>
        <p:blipFill>
          <a:blip r:embed="rId3"/>
          <a:stretch>
            <a:fillRect/>
          </a:stretch>
        </p:blipFill>
        <p:spPr>
          <a:xfrm>
            <a:off x="2803375" y="2699504"/>
            <a:ext cx="3459773" cy="2303633"/>
          </a:xfrm>
          <a:prstGeom prst="rect">
            <a:avLst/>
          </a:prstGeom>
        </p:spPr>
      </p:pic>
      <p:pic>
        <p:nvPicPr>
          <p:cNvPr id="3" name="Picture 2"/>
          <p:cNvPicPr>
            <a:picLocks noChangeAspect="1"/>
          </p:cNvPicPr>
          <p:nvPr/>
        </p:nvPicPr>
        <p:blipFill>
          <a:blip r:embed="rId4"/>
          <a:stretch>
            <a:fillRect/>
          </a:stretch>
        </p:blipFill>
        <p:spPr>
          <a:xfrm rot="994004">
            <a:off x="5200087" y="2783735"/>
            <a:ext cx="1407623" cy="1026683"/>
          </a:xfrm>
          <a:prstGeom prst="rect">
            <a:avLst/>
          </a:prstGeom>
        </p:spPr>
      </p:pic>
    </p:spTree>
    <p:extLst>
      <p:ext uri="{BB962C8B-B14F-4D97-AF65-F5344CB8AC3E}">
        <p14:creationId xmlns:p14="http://schemas.microsoft.com/office/powerpoint/2010/main" val="6307561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Proposals Subject to Notification</a:t>
            </a:r>
          </a:p>
        </p:txBody>
      </p:sp>
      <p:sp>
        <p:nvSpPr>
          <p:cNvPr id="4" name="Slide Number Placeholder 3"/>
          <p:cNvSpPr>
            <a:spLocks noGrp="1"/>
          </p:cNvSpPr>
          <p:nvPr>
            <p:ph type="sldNum" sz="quarter" idx="12"/>
          </p:nvPr>
        </p:nvSpPr>
        <p:spPr/>
        <p:txBody>
          <a:bodyPr/>
          <a:lstStyle/>
          <a:p>
            <a:fld id="{74438B1A-AF1B-4C8B-993E-1BADE62A2451}" type="slidenum">
              <a:rPr lang="en-US" smtClean="0"/>
              <a:pPr/>
              <a:t>11</a:t>
            </a:fld>
            <a:endParaRPr lang="en-US" dirty="0"/>
          </a:p>
        </p:txBody>
      </p:sp>
      <p:sp>
        <p:nvSpPr>
          <p:cNvPr id="6" name="Rectangle 5"/>
          <p:cNvSpPr/>
          <p:nvPr/>
        </p:nvSpPr>
        <p:spPr>
          <a:xfrm>
            <a:off x="356235" y="1296488"/>
            <a:ext cx="8229599" cy="400110"/>
          </a:xfrm>
          <a:prstGeom prst="rect">
            <a:avLst/>
          </a:prstGeom>
        </p:spPr>
        <p:txBody>
          <a:bodyPr wrap="square">
            <a:spAutoFit/>
          </a:bodyPr>
          <a:lstStyle/>
          <a:p>
            <a:pPr algn="ctr"/>
            <a:r>
              <a:rPr lang="en-US" sz="2000" dirty="0">
                <a:solidFill>
                  <a:schemeClr val="accent1"/>
                </a:solidFill>
              </a:rPr>
              <a:t>Change </a:t>
            </a:r>
            <a:r>
              <a:rPr lang="en-US" sz="2000" dirty="0">
                <a:solidFill>
                  <a:schemeClr val="accent1"/>
                </a:solidFill>
              </a:rPr>
              <a:t>any traffic pattern or traffic pattern altitude or direction. </a:t>
            </a:r>
            <a:endParaRPr lang="en-US" sz="2000" dirty="0">
              <a:solidFill>
                <a:schemeClr val="accent1"/>
              </a:solidFill>
            </a:endParaRPr>
          </a:p>
        </p:txBody>
      </p:sp>
      <p:pic>
        <p:nvPicPr>
          <p:cNvPr id="5" name="Picture 4"/>
          <p:cNvPicPr>
            <a:picLocks noChangeAspect="1"/>
          </p:cNvPicPr>
          <p:nvPr/>
        </p:nvPicPr>
        <p:blipFill>
          <a:blip r:embed="rId3"/>
          <a:stretch>
            <a:fillRect/>
          </a:stretch>
        </p:blipFill>
        <p:spPr>
          <a:xfrm>
            <a:off x="3348392" y="2572064"/>
            <a:ext cx="2272030" cy="2071977"/>
          </a:xfrm>
          <a:prstGeom prst="rect">
            <a:avLst/>
          </a:prstGeom>
        </p:spPr>
      </p:pic>
      <p:pic>
        <p:nvPicPr>
          <p:cNvPr id="7" name="Picture 6"/>
          <p:cNvPicPr>
            <a:picLocks noChangeAspect="1"/>
          </p:cNvPicPr>
          <p:nvPr/>
        </p:nvPicPr>
        <p:blipFill rotWithShape="1">
          <a:blip r:embed="rId4"/>
          <a:srcRect t="49645"/>
          <a:stretch/>
        </p:blipFill>
        <p:spPr>
          <a:xfrm>
            <a:off x="5853852" y="2838726"/>
            <a:ext cx="2758727" cy="1581742"/>
          </a:xfrm>
          <a:prstGeom prst="rect">
            <a:avLst/>
          </a:prstGeom>
        </p:spPr>
      </p:pic>
      <p:pic>
        <p:nvPicPr>
          <p:cNvPr id="9" name="Picture 8"/>
          <p:cNvPicPr>
            <a:picLocks noChangeAspect="1"/>
          </p:cNvPicPr>
          <p:nvPr/>
        </p:nvPicPr>
        <p:blipFill rotWithShape="1">
          <a:blip r:embed="rId4"/>
          <a:srcRect b="51017"/>
          <a:stretch/>
        </p:blipFill>
        <p:spPr>
          <a:xfrm>
            <a:off x="356235" y="2838726"/>
            <a:ext cx="2758727" cy="1538654"/>
          </a:xfrm>
          <a:prstGeom prst="rect">
            <a:avLst/>
          </a:prstGeom>
        </p:spPr>
      </p:pic>
    </p:spTree>
    <p:extLst>
      <p:ext uri="{BB962C8B-B14F-4D97-AF65-F5344CB8AC3E}">
        <p14:creationId xmlns:p14="http://schemas.microsoft.com/office/powerpoint/2010/main" val="19576964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882649"/>
          </a:xfrm>
        </p:spPr>
        <p:txBody>
          <a:bodyPr/>
          <a:lstStyle/>
          <a:p>
            <a:pPr algn="ctr"/>
            <a:r>
              <a:rPr lang="en-US" b="1" dirty="0"/>
              <a:t>Proposals Subject to Notification</a:t>
            </a:r>
          </a:p>
        </p:txBody>
      </p:sp>
      <p:sp>
        <p:nvSpPr>
          <p:cNvPr id="4" name="Slide Number Placeholder 3"/>
          <p:cNvSpPr>
            <a:spLocks noGrp="1"/>
          </p:cNvSpPr>
          <p:nvPr>
            <p:ph type="sldNum" sz="quarter" idx="12"/>
          </p:nvPr>
        </p:nvSpPr>
        <p:spPr/>
        <p:txBody>
          <a:bodyPr/>
          <a:lstStyle/>
          <a:p>
            <a:fld id="{74438B1A-AF1B-4C8B-993E-1BADE62A2451}" type="slidenum">
              <a:rPr lang="en-US" smtClean="0"/>
              <a:pPr/>
              <a:t>12</a:t>
            </a:fld>
            <a:endParaRPr lang="en-US" dirty="0"/>
          </a:p>
        </p:txBody>
      </p:sp>
      <p:sp>
        <p:nvSpPr>
          <p:cNvPr id="6" name="Rectangle 5"/>
          <p:cNvSpPr/>
          <p:nvPr/>
        </p:nvSpPr>
        <p:spPr>
          <a:xfrm>
            <a:off x="527323" y="1096430"/>
            <a:ext cx="8229599" cy="400110"/>
          </a:xfrm>
          <a:prstGeom prst="rect">
            <a:avLst/>
          </a:prstGeom>
        </p:spPr>
        <p:txBody>
          <a:bodyPr wrap="square">
            <a:spAutoFit/>
          </a:bodyPr>
          <a:lstStyle/>
          <a:p>
            <a:pPr algn="ctr"/>
            <a:r>
              <a:rPr lang="en-US" sz="2000" dirty="0">
                <a:solidFill>
                  <a:schemeClr val="accent1"/>
                </a:solidFill>
              </a:rPr>
              <a:t>Change </a:t>
            </a:r>
            <a:r>
              <a:rPr lang="en-US" sz="2000" dirty="0">
                <a:solidFill>
                  <a:schemeClr val="accent1"/>
                </a:solidFill>
              </a:rPr>
              <a:t>status from IFR to VFR or VFR to IFR.</a:t>
            </a:r>
          </a:p>
        </p:txBody>
      </p:sp>
      <p:sp>
        <p:nvSpPr>
          <p:cNvPr id="3" name="Rounded Rectangle 2"/>
          <p:cNvSpPr/>
          <p:nvPr/>
        </p:nvSpPr>
        <p:spPr>
          <a:xfrm>
            <a:off x="4203711" y="2730602"/>
            <a:ext cx="4703885" cy="10073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VFR stands for Visual Flight Rules. IFR stands for Instrument Flight Rules. Depending on the weather conditions a pilot may opt for one set of rules or the other. Mostly, it's the weather that makes the pilot fly VFR or IFR.</a:t>
            </a:r>
          </a:p>
        </p:txBody>
      </p:sp>
      <p:pic>
        <p:nvPicPr>
          <p:cNvPr id="5" name="Picture 4"/>
          <p:cNvPicPr>
            <a:picLocks noChangeAspect="1"/>
          </p:cNvPicPr>
          <p:nvPr/>
        </p:nvPicPr>
        <p:blipFill>
          <a:blip r:embed="rId3"/>
          <a:stretch>
            <a:fillRect/>
          </a:stretch>
        </p:blipFill>
        <p:spPr>
          <a:xfrm>
            <a:off x="629841" y="2728016"/>
            <a:ext cx="3405770" cy="1915745"/>
          </a:xfrm>
          <a:prstGeom prst="rect">
            <a:avLst/>
          </a:prstGeom>
        </p:spPr>
      </p:pic>
    </p:spTree>
    <p:extLst>
      <p:ext uri="{BB962C8B-B14F-4D97-AF65-F5344CB8AC3E}">
        <p14:creationId xmlns:p14="http://schemas.microsoft.com/office/powerpoint/2010/main" val="16437574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81025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FAA Determination</a:t>
            </a:r>
            <a:endParaRPr lang="en-US" dirty="0"/>
          </a:p>
        </p:txBody>
      </p:sp>
      <p:sp>
        <p:nvSpPr>
          <p:cNvPr id="4" name="Content Placeholder 3"/>
          <p:cNvSpPr>
            <a:spLocks noGrp="1"/>
          </p:cNvSpPr>
          <p:nvPr>
            <p:ph sz="half" idx="2"/>
          </p:nvPr>
        </p:nvSpPr>
        <p:spPr>
          <a:xfrm>
            <a:off x="506808" y="1476375"/>
            <a:ext cx="8202851" cy="4177008"/>
          </a:xfrm>
        </p:spPr>
        <p:txBody>
          <a:bodyPr>
            <a:normAutofit fontScale="62500" lnSpcReduction="20000"/>
          </a:bodyPr>
          <a:lstStyle/>
          <a:p>
            <a:r>
              <a:rPr lang="en-US" dirty="0"/>
              <a:t>The FAA will conduct an aeronautical study of an airport proposal </a:t>
            </a:r>
            <a:r>
              <a:rPr lang="en-US" dirty="0" smtClean="0"/>
              <a:t>and issue </a:t>
            </a:r>
            <a:r>
              <a:rPr lang="en-US" dirty="0"/>
              <a:t>a determination to the </a:t>
            </a:r>
            <a:r>
              <a:rPr lang="en-US" dirty="0" smtClean="0"/>
              <a:t>proponent.</a:t>
            </a:r>
          </a:p>
          <a:p>
            <a:r>
              <a:rPr lang="en-US" dirty="0" smtClean="0"/>
              <a:t>The </a:t>
            </a:r>
            <a:r>
              <a:rPr lang="en-US" dirty="0"/>
              <a:t>FAA will consider matters such as the effects the proposed action would have on existing or contemplated traffic patterns of neighboring airports; the effects the proposed action would have on the existing airspace structure and projected programs of the FAA; and the effects that existing or proposed manmade objects (</a:t>
            </a:r>
            <a:r>
              <a:rPr lang="en-US" i="1" dirty="0"/>
              <a:t>on file with the FAA</a:t>
            </a:r>
            <a:r>
              <a:rPr lang="en-US" dirty="0"/>
              <a:t>) and natural objects within the affected area would have on the airport proposal. </a:t>
            </a:r>
            <a:endParaRPr lang="en-US" dirty="0" smtClean="0"/>
          </a:p>
          <a:p>
            <a:r>
              <a:rPr lang="en-US" dirty="0"/>
              <a:t>An airport determination issued under this part will be one of the following: </a:t>
            </a:r>
            <a:endParaRPr lang="en-US" dirty="0" smtClean="0"/>
          </a:p>
          <a:p>
            <a:endParaRPr lang="en-US" sz="800" dirty="0" smtClean="0"/>
          </a:p>
          <a:p>
            <a:pPr marL="914400" lvl="1" indent="-457200">
              <a:buAutoNum type="arabicParenBoth"/>
            </a:pPr>
            <a:r>
              <a:rPr lang="en-US" b="1" dirty="0" smtClean="0"/>
              <a:t>No </a:t>
            </a:r>
            <a:r>
              <a:rPr lang="en-US" b="1" dirty="0"/>
              <a:t>objection. </a:t>
            </a:r>
            <a:endParaRPr lang="en-US" b="1" dirty="0" smtClean="0"/>
          </a:p>
          <a:p>
            <a:pPr marL="457200" lvl="1" indent="0">
              <a:buNone/>
            </a:pPr>
            <a:endParaRPr lang="en-US" dirty="0" smtClean="0"/>
          </a:p>
          <a:p>
            <a:pPr marL="457200" lvl="1" indent="0">
              <a:buNone/>
            </a:pPr>
            <a:r>
              <a:rPr lang="en-US" b="1" dirty="0" smtClean="0"/>
              <a:t>(</a:t>
            </a:r>
            <a:r>
              <a:rPr lang="en-US" b="1" dirty="0"/>
              <a:t>2) </a:t>
            </a:r>
            <a:r>
              <a:rPr lang="en-US" b="1" dirty="0" smtClean="0"/>
              <a:t>	</a:t>
            </a:r>
            <a:r>
              <a:rPr lang="en-US" b="1" dirty="0" smtClean="0"/>
              <a:t>Conditional</a:t>
            </a:r>
            <a:r>
              <a:rPr lang="en-US" b="1" dirty="0"/>
              <a:t>.  </a:t>
            </a:r>
            <a:r>
              <a:rPr lang="en-US" dirty="0"/>
              <a:t>A conditional determination will identify the objectionable aspects of a </a:t>
            </a:r>
            <a:r>
              <a:rPr lang="en-US" dirty="0" smtClean="0"/>
              <a:t>	project </a:t>
            </a:r>
            <a:r>
              <a:rPr lang="en-US" dirty="0"/>
              <a:t>or action and specify the conditions which must be met and sustained to preclude </a:t>
            </a:r>
            <a:r>
              <a:rPr lang="en-US" dirty="0" smtClean="0"/>
              <a:t>	an </a:t>
            </a:r>
            <a:r>
              <a:rPr lang="en-US" dirty="0"/>
              <a:t>objectionable determination. </a:t>
            </a:r>
            <a:endParaRPr lang="en-US" dirty="0" smtClean="0"/>
          </a:p>
          <a:p>
            <a:pPr marL="457200" lvl="1" indent="0">
              <a:buNone/>
            </a:pPr>
            <a:endParaRPr lang="en-US" dirty="0" smtClean="0"/>
          </a:p>
          <a:p>
            <a:pPr marL="457200" lvl="1" indent="0">
              <a:buNone/>
            </a:pPr>
            <a:r>
              <a:rPr lang="en-US" b="1" dirty="0" smtClean="0"/>
              <a:t>(</a:t>
            </a:r>
            <a:r>
              <a:rPr lang="en-US" b="1" dirty="0"/>
              <a:t>3) </a:t>
            </a:r>
            <a:r>
              <a:rPr lang="en-US" b="1" dirty="0" smtClean="0"/>
              <a:t>	Objectionable</a:t>
            </a:r>
            <a:r>
              <a:rPr lang="en-US" b="1" dirty="0"/>
              <a:t>.  </a:t>
            </a:r>
            <a:r>
              <a:rPr lang="en-US" dirty="0"/>
              <a:t>An objectionable determination will specify the FAA's reasons for issuing </a:t>
            </a:r>
            <a:r>
              <a:rPr lang="en-US" dirty="0" smtClean="0"/>
              <a:t>	such </a:t>
            </a:r>
            <a:r>
              <a:rPr lang="en-US" dirty="0"/>
              <a:t>a determination.</a:t>
            </a:r>
          </a:p>
        </p:txBody>
      </p:sp>
      <p:sp>
        <p:nvSpPr>
          <p:cNvPr id="7" name="Slide Number Placeholder 6"/>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22366805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a:t>
            </a:r>
          </a:p>
        </p:txBody>
      </p:sp>
      <p:sp>
        <p:nvSpPr>
          <p:cNvPr id="5" name="Text Placeholder 4"/>
          <p:cNvSpPr>
            <a:spLocks noGrp="1"/>
          </p:cNvSpPr>
          <p:nvPr>
            <p:ph type="body" idx="1"/>
          </p:nvPr>
        </p:nvSpPr>
        <p:spPr>
          <a:xfrm>
            <a:off x="697308" y="1474590"/>
            <a:ext cx="8202851" cy="432197"/>
          </a:xfrm>
        </p:spPr>
        <p:txBody>
          <a:bodyPr anchor="t">
            <a:normAutofit fontScale="70000" lnSpcReduction="20000"/>
          </a:bodyPr>
          <a:lstStyle/>
          <a:p>
            <a:r>
              <a:rPr lang="en-US" dirty="0"/>
              <a:t>Given the following scenarios, determine if notice is required under Part 77 or Part 157.</a:t>
            </a:r>
          </a:p>
        </p:txBody>
      </p:sp>
      <p:sp>
        <p:nvSpPr>
          <p:cNvPr id="6" name="Content Placeholder 5"/>
          <p:cNvSpPr>
            <a:spLocks noGrp="1"/>
          </p:cNvSpPr>
          <p:nvPr>
            <p:ph sz="half" idx="2"/>
          </p:nvPr>
        </p:nvSpPr>
        <p:spPr>
          <a:xfrm>
            <a:off x="297258" y="2197692"/>
            <a:ext cx="6513924" cy="2436516"/>
          </a:xfrm>
        </p:spPr>
        <p:txBody>
          <a:bodyPr>
            <a:noAutofit/>
          </a:bodyPr>
          <a:lstStyle/>
          <a:p>
            <a:pPr marL="800100" lvl="1" indent="-342900">
              <a:buFont typeface="+mj-lt"/>
              <a:buAutoNum type="arabicParenR"/>
            </a:pPr>
            <a:r>
              <a:rPr lang="en-US" sz="1800" dirty="0"/>
              <a:t>An non-obligated airport is notifying the FAA of a future runway extension. </a:t>
            </a:r>
          </a:p>
          <a:p>
            <a:pPr marL="800100" lvl="1" indent="-342900">
              <a:buFont typeface="+mj-lt"/>
              <a:buAutoNum type="arabicParenR"/>
            </a:pPr>
            <a:r>
              <a:rPr lang="en-US" sz="1800" dirty="0"/>
              <a:t>A public-use airport is notifying the FAA for a temporary crane being put up for a construction project. </a:t>
            </a:r>
          </a:p>
          <a:p>
            <a:pPr marL="800100" lvl="1" indent="-342900">
              <a:buFont typeface="+mj-lt"/>
              <a:buAutoNum type="arabicParenR"/>
            </a:pPr>
            <a:r>
              <a:rPr lang="en-US" sz="1800" dirty="0"/>
              <a:t>An non-obligated airport is notifying the FAA of their intent to change from a VFR to an IFR airport.</a:t>
            </a:r>
          </a:p>
        </p:txBody>
      </p:sp>
      <p:sp>
        <p:nvSpPr>
          <p:cNvPr id="8" name="Content Placeholder 7"/>
          <p:cNvSpPr>
            <a:spLocks noGrp="1"/>
          </p:cNvSpPr>
          <p:nvPr>
            <p:ph sz="quarter" idx="4"/>
          </p:nvPr>
        </p:nvSpPr>
        <p:spPr>
          <a:xfrm>
            <a:off x="7060088" y="2192526"/>
            <a:ext cx="1456453" cy="2436516"/>
          </a:xfrm>
        </p:spPr>
        <p:txBody>
          <a:bodyPr>
            <a:normAutofit/>
          </a:bodyPr>
          <a:lstStyle/>
          <a:p>
            <a:pPr marL="0" indent="0">
              <a:buNone/>
            </a:pPr>
            <a:r>
              <a:rPr lang="en-US" sz="1800" dirty="0">
                <a:solidFill>
                  <a:schemeClr val="accent6">
                    <a:lumMod val="75000"/>
                  </a:schemeClr>
                </a:solidFill>
              </a:rPr>
              <a:t>Part 157</a:t>
            </a:r>
            <a:br>
              <a:rPr lang="en-US" sz="1800" dirty="0">
                <a:solidFill>
                  <a:schemeClr val="accent6">
                    <a:lumMod val="75000"/>
                  </a:schemeClr>
                </a:solidFill>
              </a:rPr>
            </a:br>
            <a:endParaRPr lang="en-US" sz="1800" dirty="0">
              <a:solidFill>
                <a:schemeClr val="accent6">
                  <a:lumMod val="75000"/>
                </a:schemeClr>
              </a:solidFill>
            </a:endParaRPr>
          </a:p>
          <a:p>
            <a:pPr marL="0" indent="0">
              <a:buNone/>
            </a:pPr>
            <a:r>
              <a:rPr lang="en-US" sz="1800" dirty="0">
                <a:solidFill>
                  <a:schemeClr val="accent6">
                    <a:lumMod val="75000"/>
                  </a:schemeClr>
                </a:solidFill>
              </a:rPr>
              <a:t>Part 77</a:t>
            </a:r>
            <a:br>
              <a:rPr lang="en-US" sz="1800" dirty="0">
                <a:solidFill>
                  <a:schemeClr val="accent6">
                    <a:lumMod val="75000"/>
                  </a:schemeClr>
                </a:solidFill>
              </a:rPr>
            </a:br>
            <a:endParaRPr lang="en-US" sz="1800" dirty="0">
              <a:solidFill>
                <a:schemeClr val="accent6">
                  <a:lumMod val="75000"/>
                </a:schemeClr>
              </a:solidFill>
            </a:endParaRPr>
          </a:p>
          <a:p>
            <a:pPr marL="0" indent="0">
              <a:buNone/>
            </a:pPr>
            <a:r>
              <a:rPr lang="en-US" sz="1800" dirty="0" smtClean="0">
                <a:solidFill>
                  <a:schemeClr val="accent6">
                    <a:lumMod val="75000"/>
                  </a:schemeClr>
                </a:solidFill>
              </a:rPr>
              <a:t>Part </a:t>
            </a:r>
            <a:r>
              <a:rPr lang="en-US" sz="1800" dirty="0">
                <a:solidFill>
                  <a:schemeClr val="accent6">
                    <a:lumMod val="75000"/>
                  </a:schemeClr>
                </a:solidFill>
              </a:rPr>
              <a:t>157</a:t>
            </a:r>
          </a:p>
        </p:txBody>
      </p:sp>
      <p:sp>
        <p:nvSpPr>
          <p:cNvPr id="3" name="Slide Number Placeholder 2"/>
          <p:cNvSpPr>
            <a:spLocks noGrp="1"/>
          </p:cNvSpPr>
          <p:nvPr>
            <p:ph type="sldNum" sz="quarter" idx="12"/>
          </p:nvPr>
        </p:nvSpPr>
        <p:spPr/>
        <p:txBody>
          <a:bodyPr/>
          <a:lstStyle/>
          <a:p>
            <a:fld id="{F1F6FF14-FC6A-41B6-B2DC-884C6B7C3F2E}" type="slidenum">
              <a:rPr lang="en-US" smtClean="0"/>
              <a:pPr/>
              <a:t>14</a:t>
            </a:fld>
            <a:endParaRPr lang="en-US"/>
          </a:p>
        </p:txBody>
      </p:sp>
    </p:spTree>
    <p:extLst>
      <p:ext uri="{BB962C8B-B14F-4D97-AF65-F5344CB8AC3E}">
        <p14:creationId xmlns:p14="http://schemas.microsoft.com/office/powerpoint/2010/main" val="19146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1"/>
          </a:xfrm>
          <a:prstGeom prst="rect">
            <a:avLst/>
          </a:prstGeom>
          <a:blipFill dpi="0" rotWithShape="1">
            <a:blip r:embed="rId3">
              <a:alphaModFix amt="13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5219" y="303174"/>
            <a:ext cx="7886700" cy="841414"/>
          </a:xfrm>
        </p:spPr>
        <p:txBody>
          <a:bodyPr/>
          <a:lstStyle/>
          <a:p>
            <a:r>
              <a:rPr lang="en-US" b="1" dirty="0"/>
              <a:t>Group Discussion</a:t>
            </a:r>
          </a:p>
        </p:txBody>
      </p:sp>
      <p:sp>
        <p:nvSpPr>
          <p:cNvPr id="3" name="Content Placeholder 2"/>
          <p:cNvSpPr>
            <a:spLocks noGrp="1"/>
          </p:cNvSpPr>
          <p:nvPr>
            <p:ph idx="1"/>
          </p:nvPr>
        </p:nvSpPr>
        <p:spPr>
          <a:xfrm>
            <a:off x="533400" y="992486"/>
            <a:ext cx="7886700" cy="455276"/>
          </a:xfrm>
        </p:spPr>
        <p:txBody>
          <a:bodyPr/>
          <a:lstStyle/>
          <a:p>
            <a:pPr marL="0" indent="0">
              <a:buNone/>
            </a:pPr>
            <a:r>
              <a:rPr lang="en-US" sz="1800" b="1" dirty="0"/>
              <a:t>Example</a:t>
            </a:r>
            <a:r>
              <a:rPr lang="en-US" sz="1800" b="1" dirty="0"/>
              <a:t>: Runway </a:t>
            </a:r>
            <a:r>
              <a:rPr lang="en-US" sz="1800" b="1" dirty="0"/>
              <a:t>Extension Project</a:t>
            </a:r>
            <a:endParaRPr lang="en-US" sz="1800" b="1" dirty="0"/>
          </a:p>
          <a:p>
            <a:pPr marL="0" indent="0">
              <a:buNone/>
            </a:pPr>
            <a:endParaRPr lang="en-US" sz="1800" b="1" dirty="0"/>
          </a:p>
        </p:txBody>
      </p:sp>
      <p:sp>
        <p:nvSpPr>
          <p:cNvPr id="4" name="Slide Number Placeholder 3"/>
          <p:cNvSpPr>
            <a:spLocks noGrp="1"/>
          </p:cNvSpPr>
          <p:nvPr>
            <p:ph type="sldNum" sz="quarter" idx="4294967295"/>
          </p:nvPr>
        </p:nvSpPr>
        <p:spPr/>
        <p:txBody>
          <a:bodyPr/>
          <a:lstStyle/>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13530252"/>
              </p:ext>
            </p:extLst>
          </p:nvPr>
        </p:nvGraphicFramePr>
        <p:xfrm>
          <a:off x="533400" y="1662767"/>
          <a:ext cx="8273562" cy="2186940"/>
        </p:xfrm>
        <a:graphic>
          <a:graphicData uri="http://schemas.openxmlformats.org/drawingml/2006/table">
            <a:tbl>
              <a:tblPr firstRow="1" bandRow="1">
                <a:tableStyleId>{5C22544A-7EE6-4342-B048-85BDC9FD1C3A}</a:tableStyleId>
              </a:tblPr>
              <a:tblGrid>
                <a:gridCol w="4136781">
                  <a:extLst>
                    <a:ext uri="{9D8B030D-6E8A-4147-A177-3AD203B41FA5}">
                      <a16:colId xmlns:a16="http://schemas.microsoft.com/office/drawing/2014/main" val="163059428"/>
                    </a:ext>
                  </a:extLst>
                </a:gridCol>
                <a:gridCol w="4136781">
                  <a:extLst>
                    <a:ext uri="{9D8B030D-6E8A-4147-A177-3AD203B41FA5}">
                      <a16:colId xmlns:a16="http://schemas.microsoft.com/office/drawing/2014/main" val="4098629242"/>
                    </a:ext>
                  </a:extLst>
                </a:gridCol>
              </a:tblGrid>
              <a:tr h="278130">
                <a:tc>
                  <a:txBody>
                    <a:bodyPr/>
                    <a:lstStyle/>
                    <a:p>
                      <a:pPr algn="ctr"/>
                      <a:r>
                        <a:rPr lang="en-US" sz="1400" dirty="0" smtClean="0"/>
                        <a:t>OBLIGATED AIRPORTS</a:t>
                      </a:r>
                      <a:endParaRPr lang="en-US" sz="1400" dirty="0"/>
                    </a:p>
                  </a:txBody>
                  <a:tcPr marL="68580" marR="68580" marT="34290" marB="34290"/>
                </a:tc>
                <a:tc>
                  <a:txBody>
                    <a:bodyPr/>
                    <a:lstStyle/>
                    <a:p>
                      <a:pPr algn="ctr"/>
                      <a:r>
                        <a:rPr lang="en-US" sz="1400" dirty="0" smtClean="0"/>
                        <a:t>NON-OBLIGATED AIRPORTS</a:t>
                      </a:r>
                      <a:endParaRPr lang="en-US" sz="1400" dirty="0"/>
                    </a:p>
                  </a:txBody>
                  <a:tcPr marL="68580" marR="68580" marT="34290" marB="34290"/>
                </a:tc>
                <a:extLst>
                  <a:ext uri="{0D108BD9-81ED-4DB2-BD59-A6C34878D82A}">
                    <a16:rowId xmlns:a16="http://schemas.microsoft.com/office/drawing/2014/main" val="3594360951"/>
                  </a:ext>
                </a:extLst>
              </a:tr>
              <a:tr h="278130">
                <a:tc>
                  <a:txBody>
                    <a:bodyPr/>
                    <a:lstStyle/>
                    <a:p>
                      <a:r>
                        <a:rPr lang="en-US" sz="1400" dirty="0" smtClean="0"/>
                        <a:t>ALP REVISION</a:t>
                      </a:r>
                      <a:endParaRPr lang="en-US" sz="1400" dirty="0"/>
                    </a:p>
                  </a:txBody>
                  <a:tcPr marL="68580" marR="68580" marT="34290" marB="34290"/>
                </a:tc>
                <a:tc>
                  <a:txBody>
                    <a:bodyPr/>
                    <a:lstStyle/>
                    <a:p>
                      <a:r>
                        <a:rPr lang="en-US" sz="1400" dirty="0" smtClean="0"/>
                        <a:t>ADIP/FORM 7480-1 SUBMITAL</a:t>
                      </a:r>
                      <a:r>
                        <a:rPr lang="en-US" sz="1400" baseline="0" dirty="0" smtClean="0"/>
                        <a:t> FOR RUNWAY EXTENSION</a:t>
                      </a:r>
                      <a:endParaRPr lang="en-US" sz="1400" dirty="0"/>
                    </a:p>
                  </a:txBody>
                  <a:tcPr marL="68580" marR="68580" marT="34290" marB="34290"/>
                </a:tc>
                <a:extLst>
                  <a:ext uri="{0D108BD9-81ED-4DB2-BD59-A6C34878D82A}">
                    <a16:rowId xmlns:a16="http://schemas.microsoft.com/office/drawing/2014/main" val="1882610133"/>
                  </a:ext>
                </a:extLst>
              </a:tr>
              <a:tr h="480060">
                <a:tc>
                  <a:txBody>
                    <a:bodyPr/>
                    <a:lstStyle/>
                    <a:p>
                      <a:r>
                        <a:rPr lang="en-US" sz="1400" dirty="0" smtClean="0"/>
                        <a:t>FORM 7460-1 SUBMITTAL FOR RUNWAY EXTENSION</a:t>
                      </a:r>
                      <a:endParaRPr lang="en-US" sz="1400" dirty="0"/>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FORM 7460-1 SUBMITTAL FOR CONSTRUCTION ACTIVITIES (E.G. STOCK PILES) Public</a:t>
                      </a:r>
                      <a:r>
                        <a:rPr lang="en-US" sz="1400" baseline="0" dirty="0" smtClean="0"/>
                        <a:t> Use Facilities Only.</a:t>
                      </a:r>
                      <a:endParaRPr lang="en-US" sz="1400" dirty="0" smtClean="0"/>
                    </a:p>
                  </a:txBody>
                  <a:tcPr marL="68580" marR="68580" marT="34290" marB="34290"/>
                </a:tc>
                <a:extLst>
                  <a:ext uri="{0D108BD9-81ED-4DB2-BD59-A6C34878D82A}">
                    <a16:rowId xmlns:a16="http://schemas.microsoft.com/office/drawing/2014/main" val="888024155"/>
                  </a:ext>
                </a:extLst>
              </a:tr>
              <a:tr h="411480">
                <a:tc>
                  <a:txBody>
                    <a:bodyPr/>
                    <a:lstStyle/>
                    <a:p>
                      <a:r>
                        <a:rPr lang="en-US" sz="1400" dirty="0" smtClean="0"/>
                        <a:t>CSPP SUBMITTAL</a:t>
                      </a:r>
                    </a:p>
                    <a:p>
                      <a:r>
                        <a:rPr lang="en-US" sz="900" i="1" dirty="0" smtClean="0"/>
                        <a:t>ASSUMING FEDERALLY</a:t>
                      </a:r>
                      <a:r>
                        <a:rPr lang="en-US" sz="900" i="1" baseline="0" dirty="0" smtClean="0"/>
                        <a:t> FUNDED PROJECT</a:t>
                      </a:r>
                      <a:endParaRPr lang="en-US" sz="900" i="1"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422797642"/>
                  </a:ext>
                </a:extLst>
              </a:tr>
              <a:tr h="480060">
                <a:tc>
                  <a:txBody>
                    <a:bodyPr/>
                    <a:lstStyle/>
                    <a:p>
                      <a:r>
                        <a:rPr lang="en-US" sz="1400" dirty="0" smtClean="0"/>
                        <a:t>FORM 7460-1 SUBMITTAL FOR CONSTRUCTION ACTIVITIES (E.G. STOCK PILES)</a:t>
                      </a:r>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3958581079"/>
                  </a:ext>
                </a:extLst>
              </a:tr>
            </a:tbl>
          </a:graphicData>
        </a:graphic>
      </p:graphicFrame>
    </p:spTree>
    <p:extLst>
      <p:ext uri="{BB962C8B-B14F-4D97-AF65-F5344CB8AC3E}">
        <p14:creationId xmlns:p14="http://schemas.microsoft.com/office/powerpoint/2010/main" val="8667094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Slide Number Placeholder 2"/>
          <p:cNvSpPr>
            <a:spLocks noGrp="1"/>
          </p:cNvSpPr>
          <p:nvPr>
            <p:ph type="sldNum" sz="quarter" idx="4294967295"/>
          </p:nvPr>
        </p:nvSpPr>
        <p:spPr/>
        <p:txBody>
          <a:bodyPr/>
          <a:lstStyle/>
          <a:p>
            <a:fld id="{F1F6FF14-FC6A-41B6-B2DC-884C6B7C3F2E}" type="slidenum">
              <a:rPr lang="en-US" smtClean="0"/>
              <a:pPr/>
              <a:t>16</a:t>
            </a:fld>
            <a:endParaRPr lang="en-US"/>
          </a:p>
        </p:txBody>
      </p:sp>
      <p:pic>
        <p:nvPicPr>
          <p:cNvPr id="2050" name="Picture 2" descr="Speech Bubbles Colorful Question Mark Stock Illustration - Download Image  Now - Question Mark, Q and A, Asking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584" y="2153238"/>
            <a:ext cx="5322831" cy="2409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9081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897265"/>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a:t>14 CFR Part </a:t>
            </a:r>
            <a:r>
              <a:rPr lang="en-US" b="1" dirty="0" smtClean="0"/>
              <a:t>77 Overview</a:t>
            </a:r>
            <a:endParaRPr lang="en-US" b="1" dirty="0"/>
          </a:p>
        </p:txBody>
      </p:sp>
      <p:sp>
        <p:nvSpPr>
          <p:cNvPr id="3" name="Content Placeholder 2"/>
          <p:cNvSpPr>
            <a:spLocks noGrp="1"/>
          </p:cNvSpPr>
          <p:nvPr>
            <p:ph idx="1"/>
          </p:nvPr>
        </p:nvSpPr>
        <p:spPr>
          <a:xfrm>
            <a:off x="628650" y="1545927"/>
            <a:ext cx="7886700" cy="4351338"/>
          </a:xfrm>
        </p:spPr>
        <p:txBody>
          <a:bodyPr>
            <a:normAutofit fontScale="92500" lnSpcReduction="20000"/>
          </a:bodyPr>
          <a:lstStyle/>
          <a:p>
            <a:pPr marL="0" indent="0">
              <a:buNone/>
            </a:pPr>
            <a:r>
              <a:rPr lang="en-US" b="1" dirty="0"/>
              <a:t>§ 77.1 Purpose.</a:t>
            </a:r>
          </a:p>
          <a:p>
            <a:pPr marL="0" indent="0">
              <a:buNone/>
            </a:pPr>
            <a:r>
              <a:rPr lang="en-US" dirty="0"/>
              <a:t>This part establishes: </a:t>
            </a:r>
          </a:p>
          <a:p>
            <a:pPr marL="0" indent="0">
              <a:buNone/>
            </a:pPr>
            <a:r>
              <a:rPr lang="en-US" dirty="0"/>
              <a:t>(a) The requirements to provide notice to the FAA of certain proposed construction, or the alteration of existing structures; </a:t>
            </a:r>
          </a:p>
          <a:p>
            <a:pPr marL="0" indent="0">
              <a:buNone/>
            </a:pPr>
            <a:r>
              <a:rPr lang="en-US" dirty="0"/>
              <a:t>(b) The standards used to determine obstructions to air navigation, and navigational and communication facilities; </a:t>
            </a:r>
          </a:p>
          <a:p>
            <a:pPr marL="0" indent="0">
              <a:buNone/>
            </a:pPr>
            <a:r>
              <a:rPr lang="en-US" dirty="0"/>
              <a:t>(c) The process for aeronautical studies of obstructions to air navigation or navigational facilities to determine the effect on the safe and efficient use of navigable airspace, air navigation facilities or equipment; </a:t>
            </a:r>
          </a:p>
          <a:p>
            <a:pPr marL="0" indent="0">
              <a:buNone/>
            </a:pPr>
            <a:endParaRPr lang="en-US" dirty="0"/>
          </a:p>
        </p:txBody>
      </p:sp>
    </p:spTree>
    <p:extLst>
      <p:ext uri="{BB962C8B-B14F-4D97-AF65-F5344CB8AC3E}">
        <p14:creationId xmlns:p14="http://schemas.microsoft.com/office/powerpoint/2010/main" val="32523836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14 CFR Part 157</a:t>
            </a:r>
            <a:endParaRPr lang="en-US" b="1" dirty="0"/>
          </a:p>
        </p:txBody>
      </p:sp>
      <p:sp>
        <p:nvSpPr>
          <p:cNvPr id="4" name="Rectangle 3"/>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8" name="Rectangle 7"/>
          <p:cNvSpPr/>
          <p:nvPr/>
        </p:nvSpPr>
        <p:spPr>
          <a:xfrm>
            <a:off x="628650" y="1401300"/>
            <a:ext cx="7886700" cy="1200329"/>
          </a:xfrm>
          <a:prstGeom prst="rect">
            <a:avLst/>
          </a:prstGeom>
        </p:spPr>
        <p:txBody>
          <a:bodyPr wrap="square">
            <a:spAutoFit/>
          </a:bodyPr>
          <a:lstStyle/>
          <a:p>
            <a:r>
              <a:rPr lang="en-US" dirty="0"/>
              <a:t>This part applies to persons proposing to construct, alter, activate, or deactivate a civil or joint-use (civil/military) airport or to alter the status or use of such an airport. Requirements for persons to notify the Administrator concerning certain airport activities are prescribed in this part. </a:t>
            </a:r>
          </a:p>
        </p:txBody>
      </p:sp>
      <p:pic>
        <p:nvPicPr>
          <p:cNvPr id="9" name="Picture 8"/>
          <p:cNvPicPr>
            <a:picLocks noChangeAspect="1"/>
          </p:cNvPicPr>
          <p:nvPr/>
        </p:nvPicPr>
        <p:blipFill>
          <a:blip r:embed="rId2"/>
          <a:stretch>
            <a:fillRect/>
          </a:stretch>
        </p:blipFill>
        <p:spPr>
          <a:xfrm>
            <a:off x="1565970" y="2726863"/>
            <a:ext cx="5769685" cy="30290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71763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Part 157 Video</a:t>
            </a:r>
          </a:p>
        </p:txBody>
      </p:sp>
      <p:sp>
        <p:nvSpPr>
          <p:cNvPr id="4" name="Slide Number Placeholder 3"/>
          <p:cNvSpPr>
            <a:spLocks noGrp="1"/>
          </p:cNvSpPr>
          <p:nvPr>
            <p:ph type="sldNum" sz="quarter" idx="4294967295"/>
          </p:nvPr>
        </p:nvSpPr>
        <p:spPr/>
        <p:txBody>
          <a:bodyPr/>
          <a:lstStyle/>
          <a:p>
            <a:fld id="{74438B1A-AF1B-4C8B-993E-1BADE62A2451}" type="slidenum">
              <a:rPr lang="en-US" smtClean="0"/>
              <a:pPr/>
              <a:t>4</a:t>
            </a:fld>
            <a:endParaRPr lang="en-US" dirty="0"/>
          </a:p>
        </p:txBody>
      </p:sp>
      <p:pic>
        <p:nvPicPr>
          <p:cNvPr id="1026" name="Picture 2" descr="Movie Video Media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7547" y="2628900"/>
            <a:ext cx="2528888" cy="252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4563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 y="344246"/>
            <a:ext cx="8474855" cy="1645920"/>
          </a:xfrm>
        </p:spPr>
        <p:txBody>
          <a:bodyPr>
            <a:normAutofit/>
          </a:bodyPr>
          <a:lstStyle/>
          <a:p>
            <a:r>
              <a:rPr lang="en-US" b="1" dirty="0"/>
              <a:t>Circumstances When Notice is Not Required</a:t>
            </a:r>
          </a:p>
        </p:txBody>
      </p:sp>
      <p:sp>
        <p:nvSpPr>
          <p:cNvPr id="3" name="Content Placeholder 2"/>
          <p:cNvSpPr>
            <a:spLocks noGrp="1"/>
          </p:cNvSpPr>
          <p:nvPr>
            <p:ph idx="1"/>
          </p:nvPr>
        </p:nvSpPr>
        <p:spPr>
          <a:xfrm>
            <a:off x="480060" y="1990166"/>
            <a:ext cx="6475912" cy="3291840"/>
          </a:xfrm>
        </p:spPr>
        <p:txBody>
          <a:bodyPr/>
          <a:lstStyle/>
          <a:p>
            <a:pPr>
              <a:spcAft>
                <a:spcPts val="900"/>
              </a:spcAft>
            </a:pPr>
            <a:r>
              <a:rPr lang="en-US" sz="1800" dirty="0"/>
              <a:t>Airports maintaining a current approved Airport Layout Plan (ALP) on file with the FAA</a:t>
            </a:r>
          </a:p>
          <a:p>
            <a:pPr>
              <a:spcAft>
                <a:spcPts val="900"/>
              </a:spcAft>
            </a:pPr>
            <a:r>
              <a:rPr lang="en-US" sz="1800" dirty="0"/>
              <a:t>Temporary VFR use of an airport that is used fewer than 30 days with 10 or fewer operations per day</a:t>
            </a:r>
          </a:p>
          <a:p>
            <a:r>
              <a:rPr lang="en-US" sz="1800" dirty="0"/>
              <a:t>Intermittent VFR use of a site that is used one year </a:t>
            </a:r>
          </a:p>
          <a:p>
            <a:pPr marL="0" indent="0">
              <a:buNone/>
            </a:pPr>
            <a:r>
              <a:rPr lang="en-US" sz="1800" dirty="0"/>
              <a:t>	or less and:</a:t>
            </a:r>
          </a:p>
          <a:p>
            <a:pPr lvl="1">
              <a:spcAft>
                <a:spcPts val="450"/>
              </a:spcAft>
            </a:pPr>
            <a:r>
              <a:rPr lang="en-US" sz="1500" dirty="0"/>
              <a:t>Not an established airport</a:t>
            </a:r>
          </a:p>
          <a:p>
            <a:pPr lvl="1">
              <a:spcAft>
                <a:spcPts val="450"/>
              </a:spcAft>
            </a:pPr>
            <a:r>
              <a:rPr lang="en-US" sz="1500" dirty="0"/>
              <a:t>Used no more than 3 days per week</a:t>
            </a:r>
          </a:p>
          <a:p>
            <a:pPr lvl="1">
              <a:spcAft>
                <a:spcPts val="450"/>
              </a:spcAft>
            </a:pPr>
            <a:r>
              <a:rPr lang="en-US" sz="1500" dirty="0"/>
              <a:t>Used for fewer than 10 operations per day</a:t>
            </a:r>
          </a:p>
          <a:p>
            <a:pPr marL="342900" lvl="1" indent="0">
              <a:buNone/>
            </a:pPr>
            <a:endParaRPr lang="en-US" sz="1500" dirty="0"/>
          </a:p>
        </p:txBody>
      </p:sp>
      <p:sp>
        <p:nvSpPr>
          <p:cNvPr id="4" name="Slide Number Placeholder 3"/>
          <p:cNvSpPr>
            <a:spLocks noGrp="1"/>
          </p:cNvSpPr>
          <p:nvPr>
            <p:ph type="sldNum" sz="quarter" idx="4294967295"/>
          </p:nvPr>
        </p:nvSpPr>
        <p:spPr/>
        <p:txBody>
          <a:bodyPr/>
          <a:lstStyle/>
          <a:p>
            <a:endParaRPr lang="en-US" dirty="0"/>
          </a:p>
        </p:txBody>
      </p:sp>
      <p:grpSp>
        <p:nvGrpSpPr>
          <p:cNvPr id="7" name="Group 6"/>
          <p:cNvGrpSpPr/>
          <p:nvPr/>
        </p:nvGrpSpPr>
        <p:grpSpPr>
          <a:xfrm>
            <a:off x="6152606" y="3034114"/>
            <a:ext cx="2984925" cy="2731610"/>
            <a:chOff x="6353444" y="2860579"/>
            <a:chExt cx="1637665" cy="1721871"/>
          </a:xfrm>
        </p:grpSpPr>
        <p:pic>
          <p:nvPicPr>
            <p:cNvPr id="5" name="Picture 4" descr="Image result for envelope clipart"/>
            <p:cNvPicPr/>
            <p:nvPr/>
          </p:nvPicPr>
          <p:blipFill>
            <a:blip r:embed="rId3">
              <a:extLst>
                <a:ext uri="{28A0092B-C50C-407E-A947-70E740481C1C}">
                  <a14:useLocalDpi xmlns:a14="http://schemas.microsoft.com/office/drawing/2010/main" val="0"/>
                </a:ext>
              </a:extLst>
            </a:blip>
            <a:srcRect/>
            <a:stretch>
              <a:fillRect/>
            </a:stretch>
          </p:blipFill>
          <p:spPr bwMode="auto">
            <a:xfrm>
              <a:off x="6353444" y="2946179"/>
              <a:ext cx="1637665" cy="1550670"/>
            </a:xfrm>
            <a:prstGeom prst="rect">
              <a:avLst/>
            </a:prstGeom>
            <a:noFill/>
            <a:ln>
              <a:noFill/>
            </a:ln>
          </p:spPr>
        </p:pic>
        <p:sp>
          <p:nvSpPr>
            <p:cNvPr id="6" name="Multiply 5"/>
            <p:cNvSpPr/>
            <p:nvPr/>
          </p:nvSpPr>
          <p:spPr>
            <a:xfrm>
              <a:off x="6453634" y="2860579"/>
              <a:ext cx="1437284" cy="1721871"/>
            </a:xfrm>
            <a:prstGeom prst="mathMultiply">
              <a:avLst/>
            </a:prstGeom>
            <a:solidFill>
              <a:srgbClr val="C0000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grpSp>
    </p:spTree>
    <p:extLst>
      <p:ext uri="{BB962C8B-B14F-4D97-AF65-F5344CB8AC3E}">
        <p14:creationId xmlns:p14="http://schemas.microsoft.com/office/powerpoint/2010/main" val="14478432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58" y="365126"/>
            <a:ext cx="8035292" cy="1325563"/>
          </a:xfrm>
        </p:spPr>
        <p:txBody>
          <a:bodyPr/>
          <a:lstStyle/>
          <a:p>
            <a:r>
              <a:rPr lang="en-US" b="1" dirty="0" smtClean="0"/>
              <a:t>Providing Notice to the FAA</a:t>
            </a:r>
            <a:endParaRPr lang="en-US" b="1" dirty="0"/>
          </a:p>
        </p:txBody>
      </p:sp>
      <p:sp>
        <p:nvSpPr>
          <p:cNvPr id="3" name="Content Placeholder 2"/>
          <p:cNvSpPr>
            <a:spLocks noGrp="1"/>
          </p:cNvSpPr>
          <p:nvPr>
            <p:ph sz="half" idx="1"/>
          </p:nvPr>
        </p:nvSpPr>
        <p:spPr>
          <a:xfrm>
            <a:off x="480058" y="1398493"/>
            <a:ext cx="8229602" cy="1211177"/>
          </a:xfrm>
        </p:spPr>
        <p:txBody>
          <a:bodyPr/>
          <a:lstStyle/>
          <a:p>
            <a:pPr marL="0" indent="0">
              <a:spcAft>
                <a:spcPts val="900"/>
              </a:spcAft>
              <a:buNone/>
            </a:pPr>
            <a:r>
              <a:rPr lang="en-US" sz="1800" i="1" dirty="0">
                <a:solidFill>
                  <a:schemeClr val="accent1"/>
                </a:solidFill>
              </a:rPr>
              <a:t>Airport Data and Information Portal (ADIP)-preferred method of notice</a:t>
            </a:r>
          </a:p>
        </p:txBody>
      </p:sp>
      <p:sp>
        <p:nvSpPr>
          <p:cNvPr id="4" name="Slide Number Placeholder 3"/>
          <p:cNvSpPr>
            <a:spLocks noGrp="1"/>
          </p:cNvSpPr>
          <p:nvPr>
            <p:ph type="sldNum" sz="quarter" idx="12"/>
          </p:nvPr>
        </p:nvSpPr>
        <p:spPr/>
        <p:txBody>
          <a:bodyPr/>
          <a:lstStyle/>
          <a:p>
            <a:fld id="{74438B1A-AF1B-4C8B-993E-1BADE62A2451}" type="slidenum">
              <a:rPr lang="en-US" smtClean="0"/>
              <a:pPr/>
              <a:t>6</a:t>
            </a:fld>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292493" y="2100583"/>
            <a:ext cx="6718217" cy="3336787"/>
          </a:xfrm>
        </p:spPr>
      </p:pic>
      <p:sp>
        <p:nvSpPr>
          <p:cNvPr id="5" name="Rounded Rectangle 4"/>
          <p:cNvSpPr/>
          <p:nvPr/>
        </p:nvSpPr>
        <p:spPr>
          <a:xfrm>
            <a:off x="1346199" y="3263900"/>
            <a:ext cx="2178051" cy="800100"/>
          </a:xfrm>
          <a:prstGeom prst="roundRect">
            <a:avLst/>
          </a:prstGeom>
          <a:noFill/>
          <a:ln w="730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690420">
            <a:off x="711848" y="3239487"/>
            <a:ext cx="520067" cy="39052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3662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933097"/>
          </a:xfrm>
        </p:spPr>
        <p:txBody>
          <a:bodyPr/>
          <a:lstStyle/>
          <a:p>
            <a:pPr algn="ctr"/>
            <a:r>
              <a:rPr lang="en-US" b="1" dirty="0"/>
              <a:t>Proposals Subject to Notification</a:t>
            </a:r>
          </a:p>
        </p:txBody>
      </p:sp>
      <p:sp>
        <p:nvSpPr>
          <p:cNvPr id="4" name="Slide Number Placeholder 3"/>
          <p:cNvSpPr>
            <a:spLocks noGrp="1"/>
          </p:cNvSpPr>
          <p:nvPr>
            <p:ph type="sldNum" sz="quarter" idx="12"/>
          </p:nvPr>
        </p:nvSpPr>
        <p:spPr/>
        <p:txBody>
          <a:bodyPr/>
          <a:lstStyle/>
          <a:p>
            <a:fld id="{74438B1A-AF1B-4C8B-993E-1BADE62A2451}" type="slidenum">
              <a:rPr lang="en-US" smtClean="0"/>
              <a:pPr/>
              <a:t>7</a:t>
            </a:fld>
            <a:endParaRPr lang="en-US" dirty="0"/>
          </a:p>
        </p:txBody>
      </p:sp>
      <p:sp>
        <p:nvSpPr>
          <p:cNvPr id="6" name="Rectangle 5"/>
          <p:cNvSpPr/>
          <p:nvPr/>
        </p:nvSpPr>
        <p:spPr>
          <a:xfrm>
            <a:off x="394335" y="1146668"/>
            <a:ext cx="8229599" cy="707886"/>
          </a:xfrm>
          <a:prstGeom prst="rect">
            <a:avLst/>
          </a:prstGeom>
        </p:spPr>
        <p:txBody>
          <a:bodyPr wrap="square">
            <a:spAutoFit/>
          </a:bodyPr>
          <a:lstStyle/>
          <a:p>
            <a:pPr algn="ctr"/>
            <a:r>
              <a:rPr lang="en-US" sz="2000" i="1" dirty="0">
                <a:solidFill>
                  <a:schemeClr val="accent1"/>
                </a:solidFill>
              </a:rPr>
              <a:t>Construct</a:t>
            </a:r>
            <a:r>
              <a:rPr lang="en-US" sz="2000" i="1" dirty="0">
                <a:solidFill>
                  <a:schemeClr val="accent1"/>
                </a:solidFill>
              </a:rPr>
              <a:t>, realign, alter, or activate any runway or </a:t>
            </a:r>
            <a:endParaRPr lang="en-US" sz="2000" i="1" dirty="0" smtClean="0">
              <a:solidFill>
                <a:schemeClr val="accent1"/>
              </a:solidFill>
            </a:endParaRPr>
          </a:p>
          <a:p>
            <a:pPr algn="ctr"/>
            <a:r>
              <a:rPr lang="en-US" sz="2000" i="1" dirty="0" smtClean="0">
                <a:solidFill>
                  <a:schemeClr val="accent1"/>
                </a:solidFill>
              </a:rPr>
              <a:t>other </a:t>
            </a:r>
            <a:r>
              <a:rPr lang="en-US" sz="2000" i="1" dirty="0">
                <a:solidFill>
                  <a:schemeClr val="accent1"/>
                </a:solidFill>
              </a:rPr>
              <a:t>aircraft landing or takeoff area of an airport. </a:t>
            </a:r>
            <a:endParaRPr lang="en-US" sz="2000" i="1" dirty="0">
              <a:solidFill>
                <a:schemeClr val="accent1"/>
              </a:solidFill>
            </a:endParaRPr>
          </a:p>
        </p:txBody>
      </p:sp>
      <p:pic>
        <p:nvPicPr>
          <p:cNvPr id="3" name="Picture 2"/>
          <p:cNvPicPr>
            <a:picLocks noChangeAspect="1"/>
          </p:cNvPicPr>
          <p:nvPr/>
        </p:nvPicPr>
        <p:blipFill>
          <a:blip r:embed="rId3"/>
          <a:stretch>
            <a:fillRect/>
          </a:stretch>
        </p:blipFill>
        <p:spPr>
          <a:xfrm>
            <a:off x="1864545" y="2412162"/>
            <a:ext cx="5031555" cy="2830250"/>
          </a:xfrm>
          <a:prstGeom prst="rect">
            <a:avLst/>
          </a:prstGeom>
        </p:spPr>
      </p:pic>
    </p:spTree>
    <p:extLst>
      <p:ext uri="{BB962C8B-B14F-4D97-AF65-F5344CB8AC3E}">
        <p14:creationId xmlns:p14="http://schemas.microsoft.com/office/powerpoint/2010/main" val="15896700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775948"/>
          </a:xfrm>
        </p:spPr>
        <p:txBody>
          <a:bodyPr/>
          <a:lstStyle/>
          <a:p>
            <a:pPr algn="ctr"/>
            <a:r>
              <a:rPr lang="en-US" b="1" dirty="0"/>
              <a:t>Proposals Subject to Notification</a:t>
            </a:r>
          </a:p>
        </p:txBody>
      </p:sp>
      <p:sp>
        <p:nvSpPr>
          <p:cNvPr id="4" name="Slide Number Placeholder 3"/>
          <p:cNvSpPr>
            <a:spLocks noGrp="1"/>
          </p:cNvSpPr>
          <p:nvPr>
            <p:ph type="sldNum" sz="quarter" idx="12"/>
          </p:nvPr>
        </p:nvSpPr>
        <p:spPr/>
        <p:txBody>
          <a:bodyPr/>
          <a:lstStyle/>
          <a:p>
            <a:fld id="{74438B1A-AF1B-4C8B-993E-1BADE62A2451}" type="slidenum">
              <a:rPr lang="en-US" smtClean="0"/>
              <a:pPr/>
              <a:t>8</a:t>
            </a:fld>
            <a:endParaRPr lang="en-US" dirty="0"/>
          </a:p>
        </p:txBody>
      </p:sp>
      <p:sp>
        <p:nvSpPr>
          <p:cNvPr id="6" name="Rectangle 5"/>
          <p:cNvSpPr/>
          <p:nvPr/>
        </p:nvSpPr>
        <p:spPr>
          <a:xfrm>
            <a:off x="356235" y="1059747"/>
            <a:ext cx="8229599" cy="707886"/>
          </a:xfrm>
          <a:prstGeom prst="rect">
            <a:avLst/>
          </a:prstGeom>
        </p:spPr>
        <p:txBody>
          <a:bodyPr wrap="square">
            <a:spAutoFit/>
          </a:bodyPr>
          <a:lstStyle/>
          <a:p>
            <a:pPr algn="ctr"/>
            <a:r>
              <a:rPr lang="en-US" sz="2000" i="1" dirty="0">
                <a:solidFill>
                  <a:schemeClr val="accent1"/>
                </a:solidFill>
              </a:rPr>
              <a:t>Deactivate</a:t>
            </a:r>
            <a:r>
              <a:rPr lang="en-US" sz="2000" i="1" dirty="0">
                <a:solidFill>
                  <a:schemeClr val="accent1"/>
                </a:solidFill>
              </a:rPr>
              <a:t>, </a:t>
            </a:r>
            <a:r>
              <a:rPr lang="en-US" sz="2000" dirty="0">
                <a:solidFill>
                  <a:schemeClr val="accent1"/>
                </a:solidFill>
              </a:rPr>
              <a:t>discontinue</a:t>
            </a:r>
            <a:r>
              <a:rPr lang="en-US" sz="2000" i="1" dirty="0">
                <a:solidFill>
                  <a:schemeClr val="accent1"/>
                </a:solidFill>
              </a:rPr>
              <a:t> using, or abandon an airport or </a:t>
            </a:r>
            <a:endParaRPr lang="en-US" sz="2000" i="1" dirty="0" smtClean="0">
              <a:solidFill>
                <a:schemeClr val="accent1"/>
              </a:solidFill>
            </a:endParaRPr>
          </a:p>
          <a:p>
            <a:pPr algn="ctr"/>
            <a:r>
              <a:rPr lang="en-US" sz="2000" i="1" dirty="0" smtClean="0">
                <a:solidFill>
                  <a:schemeClr val="accent1"/>
                </a:solidFill>
              </a:rPr>
              <a:t>any </a:t>
            </a:r>
            <a:r>
              <a:rPr lang="en-US" sz="2000" i="1" dirty="0">
                <a:solidFill>
                  <a:schemeClr val="accent1"/>
                </a:solidFill>
              </a:rPr>
              <a:t>landing or takeoff area of an airport for a period of one year or more. </a:t>
            </a:r>
            <a:endParaRPr lang="en-US" sz="2000" i="1" dirty="0">
              <a:solidFill>
                <a:schemeClr val="accent1"/>
              </a:solidFill>
            </a:endParaRPr>
          </a:p>
        </p:txBody>
      </p:sp>
      <p:pic>
        <p:nvPicPr>
          <p:cNvPr id="3" name="Picture 2"/>
          <p:cNvPicPr>
            <a:picLocks noChangeAspect="1"/>
          </p:cNvPicPr>
          <p:nvPr/>
        </p:nvPicPr>
        <p:blipFill>
          <a:blip r:embed="rId3"/>
          <a:stretch>
            <a:fillRect/>
          </a:stretch>
        </p:blipFill>
        <p:spPr>
          <a:xfrm>
            <a:off x="2144591" y="2394192"/>
            <a:ext cx="4615974" cy="2901708"/>
          </a:xfrm>
          <a:prstGeom prst="rect">
            <a:avLst/>
          </a:prstGeom>
        </p:spPr>
      </p:pic>
    </p:spTree>
    <p:extLst>
      <p:ext uri="{BB962C8B-B14F-4D97-AF65-F5344CB8AC3E}">
        <p14:creationId xmlns:p14="http://schemas.microsoft.com/office/powerpoint/2010/main" val="28568077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968374"/>
          </a:xfrm>
        </p:spPr>
        <p:txBody>
          <a:bodyPr/>
          <a:lstStyle/>
          <a:p>
            <a:r>
              <a:rPr lang="en-US" dirty="0"/>
              <a:t>Proposals Subject to Notification</a:t>
            </a:r>
          </a:p>
        </p:txBody>
      </p:sp>
      <p:sp>
        <p:nvSpPr>
          <p:cNvPr id="4" name="Slide Number Placeholder 3"/>
          <p:cNvSpPr>
            <a:spLocks noGrp="1"/>
          </p:cNvSpPr>
          <p:nvPr>
            <p:ph type="sldNum" sz="quarter" idx="12"/>
          </p:nvPr>
        </p:nvSpPr>
        <p:spPr/>
        <p:txBody>
          <a:bodyPr/>
          <a:lstStyle/>
          <a:p>
            <a:fld id="{74438B1A-AF1B-4C8B-993E-1BADE62A2451}" type="slidenum">
              <a:rPr lang="en-US" smtClean="0"/>
              <a:pPr/>
              <a:t>9</a:t>
            </a:fld>
            <a:endParaRPr lang="en-US" dirty="0"/>
          </a:p>
        </p:txBody>
      </p:sp>
      <p:sp>
        <p:nvSpPr>
          <p:cNvPr id="6" name="Rectangle 5"/>
          <p:cNvSpPr/>
          <p:nvPr/>
        </p:nvSpPr>
        <p:spPr>
          <a:xfrm>
            <a:off x="480060" y="1223190"/>
            <a:ext cx="8229599" cy="707886"/>
          </a:xfrm>
          <a:prstGeom prst="rect">
            <a:avLst/>
          </a:prstGeom>
        </p:spPr>
        <p:txBody>
          <a:bodyPr wrap="square">
            <a:spAutoFit/>
          </a:bodyPr>
          <a:lstStyle/>
          <a:p>
            <a:pPr algn="ctr"/>
            <a:r>
              <a:rPr lang="en-US" sz="2000" dirty="0">
                <a:solidFill>
                  <a:schemeClr val="accent1"/>
                </a:solidFill>
              </a:rPr>
              <a:t>Construct</a:t>
            </a:r>
            <a:r>
              <a:rPr lang="en-US" sz="2000" dirty="0">
                <a:solidFill>
                  <a:schemeClr val="accent1"/>
                </a:solidFill>
              </a:rPr>
              <a:t>, realign, alter, activate, deactivate, abandon, </a:t>
            </a:r>
            <a:r>
              <a:rPr lang="en-US" sz="2000" dirty="0" smtClean="0">
                <a:solidFill>
                  <a:schemeClr val="accent1"/>
                </a:solidFill>
              </a:rPr>
              <a:t>or </a:t>
            </a:r>
            <a:r>
              <a:rPr lang="en-US" sz="2000" dirty="0">
                <a:solidFill>
                  <a:schemeClr val="accent1"/>
                </a:solidFill>
              </a:rPr>
              <a:t>discontinue using a taxiway associated </a:t>
            </a:r>
            <a:r>
              <a:rPr lang="en-US" sz="2000" dirty="0" smtClean="0">
                <a:solidFill>
                  <a:schemeClr val="accent1"/>
                </a:solidFill>
              </a:rPr>
              <a:t>with </a:t>
            </a:r>
            <a:r>
              <a:rPr lang="en-US" sz="2000" dirty="0">
                <a:solidFill>
                  <a:schemeClr val="accent1"/>
                </a:solidFill>
              </a:rPr>
              <a:t>a landing or takeoff area on a public-use airport. </a:t>
            </a:r>
            <a:endParaRPr lang="en-US" sz="2000" dirty="0">
              <a:solidFill>
                <a:schemeClr val="accent1"/>
              </a:solidFill>
            </a:endParaRPr>
          </a:p>
        </p:txBody>
      </p:sp>
      <p:pic>
        <p:nvPicPr>
          <p:cNvPr id="3" name="Picture 2"/>
          <p:cNvPicPr>
            <a:picLocks noChangeAspect="1"/>
          </p:cNvPicPr>
          <p:nvPr/>
        </p:nvPicPr>
        <p:blipFill>
          <a:blip r:embed="rId3"/>
          <a:stretch>
            <a:fillRect/>
          </a:stretch>
        </p:blipFill>
        <p:spPr>
          <a:xfrm>
            <a:off x="1720661" y="2191563"/>
            <a:ext cx="5569619" cy="31329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091895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1787DD9650BD4883BD630452BC0CC6" ma:contentTypeVersion="12" ma:contentTypeDescription="Create a new document." ma:contentTypeScope="" ma:versionID="3115e31882564d3a59365544b381543d">
  <xsd:schema xmlns:xsd="http://www.w3.org/2001/XMLSchema" xmlns:xs="http://www.w3.org/2001/XMLSchema" xmlns:p="http://schemas.microsoft.com/office/2006/metadata/properties" xmlns:ns2="8f53a59d-574f-43f6-8557-4d7219d1f062" xmlns:ns3="80a9e77e-ffc7-47c1-8373-6630f3bc6eb0" targetNamespace="http://schemas.microsoft.com/office/2006/metadata/properties" ma:root="true" ma:fieldsID="b1d16bfd24faf3a2b98358040301f4d6" ns2:_="" ns3:_="">
    <xsd:import namespace="8f53a59d-574f-43f6-8557-4d7219d1f062"/>
    <xsd:import namespace="80a9e77e-ffc7-47c1-8373-6630f3bc6eb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53a59d-574f-43f6-8557-4d7219d1f0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d752cc7-7fb4-48f5-b276-e45e270cd3c4"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0a9e77e-ffc7-47c1-8373-6630f3bc6eb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d56e778-fb6b-44ac-8bab-25d14e18433e}" ma:internalName="TaxCatchAll" ma:showField="CatchAllData" ma:web="80a9e77e-ffc7-47c1-8373-6630f3bc6e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0a9e77e-ffc7-47c1-8373-6630f3bc6eb0" xsi:nil="true"/>
    <lcf76f155ced4ddcb4097134ff3c332f xmlns="8f53a59d-574f-43f6-8557-4d7219d1f062">
      <Terms xmlns="http://schemas.microsoft.com/office/infopath/2007/PartnerControls"/>
    </lcf76f155ced4ddcb4097134ff3c332f>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C138754-6E33-4892-8B0E-DCB7D98E6670}"/>
</file>

<file path=customXml/itemProps2.xml><?xml version="1.0" encoding="utf-8"?>
<ds:datastoreItem xmlns:ds="http://schemas.openxmlformats.org/officeDocument/2006/customXml" ds:itemID="{AFCEA931-FFF2-4B25-8A6C-F7DF6D796DA6}">
  <ds:schemaRefs>
    <ds:schemaRef ds:uri="http://schemas.microsoft.com/sharepoint/v3/contenttype/forms"/>
  </ds:schemaRefs>
</ds:datastoreItem>
</file>

<file path=customXml/itemProps3.xml><?xml version="1.0" encoding="utf-8"?>
<ds:datastoreItem xmlns:ds="http://schemas.openxmlformats.org/officeDocument/2006/customXml" ds:itemID="{5B722DAA-4A50-4B9B-A2CE-FB7D4F0FDF56}">
  <ds:schemaRefs>
    <ds:schemaRef ds:uri="http://purl.org/dc/terms/"/>
    <ds:schemaRef ds:uri="71f32d46-6d44-42df-9bf9-b69fba183449"/>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e4df6fb9-7f5d-4876-9a99-8ab4fa680755"/>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C7296C1C-FC46-4ED0-A3B2-A727A69DE472}"/>
</file>

<file path=docProps/app.xml><?xml version="1.0" encoding="utf-8"?>
<Properties xmlns="http://schemas.openxmlformats.org/officeDocument/2006/extended-properties" xmlns:vt="http://schemas.openxmlformats.org/officeDocument/2006/docPropsVTypes">
  <Template>Office Theme</Template>
  <TotalTime>0</TotalTime>
  <Words>822</Words>
  <Application>Microsoft Office PowerPoint</Application>
  <PresentationFormat>On-screen Show (4:3)</PresentationFormat>
  <Paragraphs>99</Paragraphs>
  <Slides>16</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PowerPoint Presentation</vt:lpstr>
      <vt:lpstr>14 CFR Part 77 Overview</vt:lpstr>
      <vt:lpstr>14 CFR Part 157</vt:lpstr>
      <vt:lpstr>Part 157 Video</vt:lpstr>
      <vt:lpstr>Circumstances When Notice is Not Required</vt:lpstr>
      <vt:lpstr>Providing Notice to the FAA</vt:lpstr>
      <vt:lpstr>Proposals Subject to Notification</vt:lpstr>
      <vt:lpstr>Proposals Subject to Notification</vt:lpstr>
      <vt:lpstr>Proposals Subject to Notification</vt:lpstr>
      <vt:lpstr>Proposals Subject to Notification</vt:lpstr>
      <vt:lpstr>Proposals Subject to Notification</vt:lpstr>
      <vt:lpstr>Proposals Subject to Notification</vt:lpstr>
      <vt:lpstr>FAA Determination</vt:lpstr>
      <vt:lpstr>Quiz</vt:lpstr>
      <vt:lpstr>Group Discussion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2020-03-06T17:59:52Z</dcterms:created>
  <dcterms:modified xsi:type="dcterms:W3CDTF">2023-05-11T19:26:43Z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0x010100BC1787DD9650BD4883BD630452BC0CC6</vt:lpwstr>
  </property>
</Properties>
</file>